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0" r:id="rId3"/>
    <p:sldId id="261" r:id="rId4"/>
    <p:sldId id="301" r:id="rId5"/>
    <p:sldId id="263" r:id="rId6"/>
    <p:sldId id="300" r:id="rId7"/>
    <p:sldId id="268" r:id="rId8"/>
    <p:sldId id="267" r:id="rId9"/>
    <p:sldId id="269" r:id="rId10"/>
    <p:sldId id="270" r:id="rId11"/>
    <p:sldId id="271" r:id="rId12"/>
    <p:sldId id="265" r:id="rId13"/>
    <p:sldId id="266" r:id="rId14"/>
    <p:sldId id="302" r:id="rId15"/>
    <p:sldId id="272" r:id="rId16"/>
    <p:sldId id="273" r:id="rId17"/>
    <p:sldId id="299" r:id="rId18"/>
    <p:sldId id="296" r:id="rId19"/>
    <p:sldId id="294" r:id="rId20"/>
    <p:sldId id="295" r:id="rId21"/>
    <p:sldId id="297" r:id="rId22"/>
    <p:sldId id="298" r:id="rId23"/>
    <p:sldId id="276" r:id="rId24"/>
    <p:sldId id="275" r:id="rId25"/>
    <p:sldId id="292" r:id="rId26"/>
    <p:sldId id="293" r:id="rId27"/>
    <p:sldId id="278" r:id="rId28"/>
    <p:sldId id="279" r:id="rId29"/>
    <p:sldId id="280" r:id="rId30"/>
    <p:sldId id="281" r:id="rId31"/>
  </p:sldIdLst>
  <p:sldSz cx="9144000" cy="6858000" type="screen4x3"/>
  <p:notesSz cx="6669088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E55"/>
    <a:srgbClr val="EDEDED"/>
    <a:srgbClr val="005472"/>
    <a:srgbClr val="006989"/>
    <a:srgbClr val="4CA9C1"/>
    <a:srgbClr val="C0C0C0"/>
    <a:srgbClr val="1C8CA0"/>
    <a:srgbClr val="2B738C"/>
    <a:srgbClr val="C3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6332" autoAdjust="0"/>
  </p:normalViewPr>
  <p:slideViewPr>
    <p:cSldViewPr snapToGrid="0">
      <p:cViewPr varScale="1">
        <p:scale>
          <a:sx n="116" d="100"/>
          <a:sy n="116" d="100"/>
        </p:scale>
        <p:origin x="-1494" y="-108"/>
      </p:cViewPr>
      <p:guideLst>
        <p:guide orient="horz" pos="895"/>
        <p:guide pos="2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300" y="-108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6888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2" y="0"/>
            <a:ext cx="2889250" cy="496888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841C15-1D3E-4C21-9CDC-076DA49108DF}" type="datetimeFigureOut">
              <a:rPr lang="de-DE"/>
              <a:pPr>
                <a:defRPr/>
              </a:pPr>
              <a:t>18.11.2015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165"/>
            <a:ext cx="2889250" cy="496887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2" y="9428165"/>
            <a:ext cx="2889250" cy="496887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1EA265-2DDE-4FF1-A8BD-D9155E0F67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336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250" cy="496888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8252" y="0"/>
            <a:ext cx="2889250" cy="496888"/>
          </a:xfrm>
          <a:prstGeom prst="rect">
            <a:avLst/>
          </a:prstGeom>
        </p:spPr>
        <p:txBody>
          <a:bodyPr vert="horz" lIns="91407" tIns="45703" rIns="91407" bIns="4570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22906B-8B35-480D-8C0C-BBBA801E6148}" type="datetimeFigureOut">
              <a:rPr lang="de-DE"/>
              <a:pPr>
                <a:defRPr/>
              </a:pPr>
              <a:t>18.11.2015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3" rIns="91407" bIns="45703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750" y="4714877"/>
            <a:ext cx="5335588" cy="4467225"/>
          </a:xfrm>
          <a:prstGeom prst="rect">
            <a:avLst/>
          </a:prstGeom>
        </p:spPr>
        <p:txBody>
          <a:bodyPr vert="horz" lIns="91407" tIns="45703" rIns="91407" bIns="45703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889250" cy="496887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8252" y="9428165"/>
            <a:ext cx="2889250" cy="496887"/>
          </a:xfrm>
          <a:prstGeom prst="rect">
            <a:avLst/>
          </a:prstGeom>
        </p:spPr>
        <p:txBody>
          <a:bodyPr vert="horz" lIns="91407" tIns="45703" rIns="91407" bIns="4570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5B589F-C570-4669-9629-ACC7BE9D9E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731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B589F-C570-4669-9629-ACC7BE9D9ED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15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B589F-C570-4669-9629-ACC7BE9D9ED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91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AT" smtClean="0"/>
              <a:t>Erdgas wird zunehmend als Kraftstoff eingesetzt. Damit</a:t>
            </a:r>
          </a:p>
          <a:p>
            <a:r>
              <a:rPr lang="de-AT" smtClean="0"/>
              <a:t>leistet es jetzt auch im Verkehrsbereich einen Beitrag</a:t>
            </a:r>
          </a:p>
          <a:p>
            <a:r>
              <a:rPr lang="de-AT" smtClean="0"/>
              <a:t>zur Verringerung der Schadstoffemission. Im Umgang</a:t>
            </a:r>
          </a:p>
          <a:p>
            <a:r>
              <a:rPr lang="de-AT" smtClean="0"/>
              <a:t>mit Erdgas sind gewisse Regeln zu beachten. Wobei</a:t>
            </a:r>
          </a:p>
          <a:p>
            <a:r>
              <a:rPr lang="de-AT" smtClean="0"/>
              <a:t>zwischen dem Vorgehen bei Gebrechen an Fahrzeugen</a:t>
            </a:r>
          </a:p>
          <a:p>
            <a:r>
              <a:rPr lang="de-AT" smtClean="0"/>
              <a:t>und jenem an Tankstellen unterschieden wird.</a:t>
            </a:r>
          </a:p>
          <a:p>
            <a:endParaRPr lang="de-AT" smtClean="0"/>
          </a:p>
          <a:p>
            <a:r>
              <a:rPr lang="de-AT" smtClean="0"/>
              <a:t>Äußerlich unterscheiden sich die Fahrzeuge kaum von Benzin- oder Dieselfahrzeugen. Sie sind in den meisten Fällen nicht</a:t>
            </a:r>
          </a:p>
          <a:p>
            <a:r>
              <a:rPr lang="de-AT" smtClean="0"/>
              <a:t>gekennzeichnet.</a:t>
            </a:r>
          </a:p>
          <a:p>
            <a:endParaRPr lang="de-AT" smtClean="0"/>
          </a:p>
          <a:p>
            <a:r>
              <a:rPr lang="de-AT" smtClean="0"/>
              <a:t>Das grüne CNG Logo kann ein Erdgasfahrzeug kennzeichnen, verpflichtend ist es nicht.</a:t>
            </a:r>
          </a:p>
          <a:p>
            <a:endParaRPr lang="de-AT" smtClean="0"/>
          </a:p>
          <a:p>
            <a:r>
              <a:rPr lang="de-AT" smtClean="0"/>
              <a:t>Das blaue Logo ist das Hinweisschild für eine CNG Tankstelle</a:t>
            </a:r>
          </a:p>
          <a:p>
            <a:endParaRPr lang="de-AT" smtClean="0"/>
          </a:p>
          <a:p>
            <a:endParaRPr lang="de-A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AT" smtClean="0"/>
              <a:t>Erdgas wird zunehmend als Kraftstoff eingesetzt. Damit</a:t>
            </a:r>
          </a:p>
          <a:p>
            <a:r>
              <a:rPr lang="de-AT" smtClean="0"/>
              <a:t>leistet es jetzt auch im Verkehrsbereich einen Beitrag</a:t>
            </a:r>
          </a:p>
          <a:p>
            <a:r>
              <a:rPr lang="de-AT" smtClean="0"/>
              <a:t>zur Verringerung der Schadstoffemission. Im Umgang</a:t>
            </a:r>
          </a:p>
          <a:p>
            <a:r>
              <a:rPr lang="de-AT" smtClean="0"/>
              <a:t>mit Erdgas sind gewisse Regeln zu beachten. Wobei</a:t>
            </a:r>
          </a:p>
          <a:p>
            <a:r>
              <a:rPr lang="de-AT" smtClean="0"/>
              <a:t>zwischen dem Vorgehen bei Gebrechen an Fahrzeugen</a:t>
            </a:r>
          </a:p>
          <a:p>
            <a:r>
              <a:rPr lang="de-AT" smtClean="0"/>
              <a:t>und jenem an Tankstellen unterschieden wird.</a:t>
            </a:r>
          </a:p>
          <a:p>
            <a:endParaRPr lang="de-AT" smtClean="0"/>
          </a:p>
          <a:p>
            <a:r>
              <a:rPr lang="de-AT" smtClean="0"/>
              <a:t>Äußerlich unterscheiden sich die Fahrzeuge kaum von Benzin- oder Dieselfahrzeugen. Sie sind in den meisten Fällen nicht</a:t>
            </a:r>
          </a:p>
          <a:p>
            <a:r>
              <a:rPr lang="de-AT" smtClean="0"/>
              <a:t>gekennzeichnet.</a:t>
            </a:r>
          </a:p>
          <a:p>
            <a:endParaRPr lang="de-AT" smtClean="0"/>
          </a:p>
          <a:p>
            <a:r>
              <a:rPr lang="de-AT" smtClean="0"/>
              <a:t>Das grüne CNG Logo kann ein Erdgasfahrzeug kennzeichnen, verpflichtend ist es nicht.</a:t>
            </a:r>
          </a:p>
          <a:p>
            <a:endParaRPr lang="de-AT" smtClean="0"/>
          </a:p>
          <a:p>
            <a:r>
              <a:rPr lang="de-AT" smtClean="0"/>
              <a:t>Das blaue Logo ist das Hinweisschild für eine CNG Tankstelle</a:t>
            </a:r>
          </a:p>
          <a:p>
            <a:endParaRPr lang="de-AT" smtClean="0"/>
          </a:p>
          <a:p>
            <a:endParaRPr lang="de-A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AT" smtClean="0"/>
              <a:t>Erdgas wird in Fahrzeugen mit einem Druck von 200 bar</a:t>
            </a:r>
          </a:p>
          <a:p>
            <a:r>
              <a:rPr lang="de-AT" smtClean="0"/>
              <a:t>in Hochdruckflaschen gespeichert (Compressed Natural</a:t>
            </a:r>
          </a:p>
          <a:p>
            <a:r>
              <a:rPr lang="de-AT" smtClean="0"/>
              <a:t>Gas). Neben reinen Erdgasfahrzeugen (monovalent)</a:t>
            </a:r>
          </a:p>
          <a:p>
            <a:r>
              <a:rPr lang="de-AT" smtClean="0"/>
              <a:t>werden derzeit mehrheitlich Fahrzeuge betrieben, die</a:t>
            </a:r>
          </a:p>
          <a:p>
            <a:r>
              <a:rPr lang="de-AT" smtClean="0"/>
              <a:t>neben den Erdgastanks auch einen Benzin- oder Dieseltank</a:t>
            </a:r>
          </a:p>
          <a:p>
            <a:r>
              <a:rPr lang="de-AT" smtClean="0"/>
              <a:t>besitzen (bivalent).</a:t>
            </a:r>
          </a:p>
          <a:p>
            <a:endParaRPr lang="de-AT" smtClean="0"/>
          </a:p>
          <a:p>
            <a:r>
              <a:rPr lang="de-AT" smtClean="0"/>
              <a:t>Mitgeführte Gasmenge:</a:t>
            </a:r>
          </a:p>
          <a:p>
            <a:r>
              <a:rPr lang="de-AT" smtClean="0"/>
              <a:t>1. PKW: ca. 35 m³ Gas1 entspricht</a:t>
            </a:r>
          </a:p>
          <a:p>
            <a:r>
              <a:rPr lang="de-AT" smtClean="0"/>
              <a:t>700 m³ zündfähigem Gasluftgemisch</a:t>
            </a:r>
          </a:p>
          <a:p>
            <a:r>
              <a:rPr lang="de-AT" smtClean="0"/>
              <a:t>2. LKW: ca. 100 m³ Gas1 entspricht</a:t>
            </a:r>
          </a:p>
          <a:p>
            <a:r>
              <a:rPr lang="de-AT" smtClean="0"/>
              <a:t>2.000 m³ zündfähigem Gasluftgemisch</a:t>
            </a:r>
          </a:p>
          <a:p>
            <a:r>
              <a:rPr lang="de-AT" smtClean="0"/>
              <a:t>3. Bus: ca. 230 m³ Gas1 entspricht</a:t>
            </a:r>
          </a:p>
          <a:p>
            <a:r>
              <a:rPr lang="de-AT" smtClean="0"/>
              <a:t>4.600 m³ zündfähigem Gasluftgemisch</a:t>
            </a:r>
          </a:p>
          <a:p>
            <a:endParaRPr lang="de-AT" smtClean="0"/>
          </a:p>
          <a:p>
            <a:endParaRPr lang="de-AT" smtClean="0"/>
          </a:p>
          <a:p>
            <a:endParaRPr lang="de-A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de-AT" smtClean="0"/>
              <a:t>In der Erdgastankstelle wird das Gas auf bis zu 300 bar</a:t>
            </a:r>
          </a:p>
          <a:p>
            <a:r>
              <a:rPr lang="de-AT" smtClean="0"/>
              <a:t>verdichtet. Sie besteht im Wesentlichen aus Verdichter,</a:t>
            </a:r>
          </a:p>
          <a:p>
            <a:r>
              <a:rPr lang="de-AT" smtClean="0"/>
              <a:t>Speicher und Zapfsäule, die durch Hochdruckleitungen</a:t>
            </a:r>
          </a:p>
          <a:p>
            <a:r>
              <a:rPr lang="de-AT" smtClean="0"/>
              <a:t>miteinander verbunden sind. Überwiegend sind öffentliche</a:t>
            </a:r>
          </a:p>
          <a:p>
            <a:r>
              <a:rPr lang="de-AT" smtClean="0"/>
              <a:t>Erdgastankstellen in Mineralöltankstellen integriert.</a:t>
            </a:r>
          </a:p>
          <a:p>
            <a:r>
              <a:rPr lang="de-AT" smtClean="0"/>
              <a:t>Verdichter und Speicher sind häufig in einem Container</a:t>
            </a:r>
          </a:p>
          <a:p>
            <a:r>
              <a:rPr lang="de-AT" smtClean="0"/>
              <a:t>oder Gebäude untergebracht.</a:t>
            </a:r>
          </a:p>
          <a:p>
            <a:r>
              <a:rPr lang="de-AT" smtClean="0"/>
              <a:t>Erdgastankstellen für geringe Abgabemengen</a:t>
            </a:r>
          </a:p>
          <a:p>
            <a:r>
              <a:rPr lang="de-AT" smtClean="0"/>
              <a:t>(Erdgastankgeräte) sind überwiegend bei Fahrzeugbetreibern</a:t>
            </a:r>
          </a:p>
          <a:p>
            <a:r>
              <a:rPr lang="de-AT" smtClean="0"/>
              <a:t>(Betriebshöfen) aufgestellt.</a:t>
            </a:r>
          </a:p>
          <a:p>
            <a:endParaRPr lang="de-A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2361c69-26e5-444c-9e44-daaa2ba46760" descr="B5A30C0B-6EB2-43A9-A8E7-D6568DB3F79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platzhalt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494475" y="6008235"/>
            <a:ext cx="2520000" cy="21083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100"/>
              </a:spcBef>
              <a:buFontTx/>
              <a:buNone/>
              <a:defRPr sz="1000" baseline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AT" dirty="0" smtClean="0"/>
              <a:t>Verfasser:</a:t>
            </a:r>
            <a:endParaRPr lang="de-DE" dirty="0"/>
          </a:p>
        </p:txBody>
      </p:sp>
      <p:sp>
        <p:nvSpPr>
          <p:cNvPr id="41" name="Textplatzhalt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266422" y="5998710"/>
            <a:ext cx="1440000" cy="2108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spcBef>
                <a:spcPts val="0"/>
              </a:spcBef>
              <a:buFontTx/>
              <a:buNone/>
              <a:defRPr sz="1000" baseline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>
                <a:cs typeface="Frutiger Next Pro Medium"/>
              </a:rPr>
              <a:t>Datum: </a:t>
            </a:r>
            <a:fld id="{CADDE856-970C-F243-A397-384F8D14607B}" type="datetimeFigureOut">
              <a:rPr lang="de-DE" smtClean="0"/>
              <a:pPr/>
              <a:t>18.11.2015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738174"/>
      </p:ext>
    </p:extLst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51176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1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100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-1066800" y="6356350"/>
            <a:ext cx="914400" cy="365125"/>
          </a:xfrm>
          <a:prstGeom prst="rect">
            <a:avLst/>
          </a:prstGeom>
        </p:spPr>
        <p:txBody>
          <a:bodyPr/>
          <a:lstStyle/>
          <a:p>
            <a:fld id="{FB172C5E-6DB6-4A18-8ABF-93BA6CA92959}" type="datetime1">
              <a:rPr lang="de-DE" smtClean="0"/>
              <a:pPr/>
              <a:t>18.11.2015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244475"/>
          </a:xfrm>
          <a:prstGeom prst="rect">
            <a:avLst/>
          </a:prstGeom>
        </p:spPr>
        <p:txBody>
          <a:bodyPr/>
          <a:lstStyle/>
          <a:p>
            <a:fld id="{99908AAA-3CBC-4DAF-91FC-09BF3C83691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83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896350" cy="9906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219200" y="1981200"/>
            <a:ext cx="8343900" cy="4244975"/>
          </a:xfrm>
          <a:prstGeom prst="rect">
            <a:avLst/>
          </a:prstGeom>
        </p:spPr>
        <p:txBody>
          <a:bodyPr/>
          <a:lstStyle/>
          <a:p>
            <a:pPr lvl="0"/>
            <a:endParaRPr lang="de-AT" noProof="0" smtClean="0"/>
          </a:p>
        </p:txBody>
      </p:sp>
    </p:spTree>
    <p:extLst>
      <p:ext uri="{BB962C8B-B14F-4D97-AF65-F5344CB8AC3E}">
        <p14:creationId xmlns:p14="http://schemas.microsoft.com/office/powerpoint/2010/main" val="3408725856"/>
      </p:ext>
    </p:extLst>
  </p:cSld>
  <p:clrMapOvr>
    <a:masterClrMapping/>
  </p:clrMapOvr>
  <p:transition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896350" cy="9906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219200" y="1981200"/>
            <a:ext cx="4095750" cy="4244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467350" y="1981200"/>
            <a:ext cx="4095750" cy="2046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467350" y="4179888"/>
            <a:ext cx="4095750" cy="20462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95168965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6" name="Gerade Verbindung 15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363" y="1440000"/>
            <a:ext cx="7704136" cy="48397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46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20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  <a:lvl2pPr marL="363538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8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2pPr>
            <a:lvl3pPr marL="444500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6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3pPr>
            <a:lvl4pPr marL="538163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4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4pPr>
            <a:lvl5pPr marL="6318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2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9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56580" y="6494399"/>
            <a:ext cx="1051460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8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3E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60363" y="6494399"/>
            <a:ext cx="1399494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8" name="Gerade Verbindung 7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60363" y="6494399"/>
            <a:ext cx="1399494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2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6" name="Gerade Verbindung 15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363" y="1420813"/>
            <a:ext cx="3915802" cy="48858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46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20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  <a:lvl2pPr marL="363538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8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2pPr>
            <a:lvl3pPr marL="444500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6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3pPr>
            <a:lvl4pPr marL="538163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4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4pPr>
            <a:lvl5pPr marL="6318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2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9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3E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56580" y="6494399"/>
            <a:ext cx="1051460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idx="11" hasCustomPrompt="1"/>
          </p:nvPr>
        </p:nvSpPr>
        <p:spPr>
          <a:xfrm>
            <a:off x="4434822" y="1420813"/>
            <a:ext cx="3915802" cy="48858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46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20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  <a:lvl2pPr marL="363538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8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2pPr>
            <a:lvl3pPr marL="444500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6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3pPr>
            <a:lvl4pPr marL="538163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4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4pPr>
            <a:lvl5pPr marL="6318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2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4754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6" name="Gerade Verbindung 15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363" y="1809737"/>
            <a:ext cx="3915802" cy="4496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46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20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  <a:lvl2pPr marL="363538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8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2pPr>
            <a:lvl3pPr marL="444500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6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3pPr>
            <a:lvl4pPr marL="538163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4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4pPr>
            <a:lvl5pPr marL="6318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2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9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3E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56580" y="6494399"/>
            <a:ext cx="1051460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/>
          <p:cNvSpPr>
            <a:spLocks noGrp="1"/>
          </p:cNvSpPr>
          <p:nvPr>
            <p:ph idx="11" hasCustomPrompt="1"/>
          </p:nvPr>
        </p:nvSpPr>
        <p:spPr>
          <a:xfrm>
            <a:off x="4434822" y="1809737"/>
            <a:ext cx="3915802" cy="4496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46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20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1pPr>
            <a:lvl2pPr marL="363538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8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2pPr>
            <a:lvl3pPr marL="444500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6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3pPr>
            <a:lvl4pPr marL="538163" indent="-184150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4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4pPr>
            <a:lvl5pPr marL="631825" indent="-174625">
              <a:lnSpc>
                <a:spcPct val="100000"/>
              </a:lnSpc>
              <a:spcBef>
                <a:spcPts val="200"/>
              </a:spcBef>
              <a:buClr>
                <a:srgbClr val="4CA9C1"/>
              </a:buClr>
              <a:buSzPct val="100000"/>
              <a:buFont typeface="Courier New"/>
              <a:buChar char="o"/>
              <a:defRPr sz="1200">
                <a:ln>
                  <a:noFill/>
                </a:ln>
                <a:solidFill>
                  <a:srgbClr val="005472"/>
                </a:solidFill>
                <a:latin typeface="Verdana" panose="020B0604030504040204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1" name="Grafik 10" descr="remove_64x64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867697" y="1271575"/>
            <a:ext cx="609600" cy="6096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45465" y="1200137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68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8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60363" y="6494399"/>
            <a:ext cx="1399494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abellenplatzhalter 2"/>
          <p:cNvSpPr>
            <a:spLocks noGrp="1"/>
          </p:cNvSpPr>
          <p:nvPr>
            <p:ph type="tbl" sz="quarter" idx="11"/>
          </p:nvPr>
        </p:nvSpPr>
        <p:spPr>
          <a:xfrm>
            <a:off x="360363" y="1844675"/>
            <a:ext cx="7704137" cy="3887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Tabelle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411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8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60363" y="6494399"/>
            <a:ext cx="1399494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9" name="Gerade Verbindung 18"/>
          <p:cNvCxnSpPr/>
          <p:nvPr userDrawn="1"/>
        </p:nvCxnSpPr>
        <p:spPr>
          <a:xfrm>
            <a:off x="360000" y="1080000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 userDrawn="1"/>
        </p:nvCxnSpPr>
        <p:spPr>
          <a:xfrm>
            <a:off x="360000" y="1156203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ildplatzhalter 3"/>
          <p:cNvSpPr>
            <a:spLocks noGrp="1"/>
          </p:cNvSpPr>
          <p:nvPr>
            <p:ph type="pic" sz="quarter" idx="12"/>
          </p:nvPr>
        </p:nvSpPr>
        <p:spPr>
          <a:xfrm>
            <a:off x="360363" y="1268860"/>
            <a:ext cx="3759735" cy="46002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AT" dirty="0"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4283968" y="1268761"/>
            <a:ext cx="3759735" cy="46002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60363" y="5869113"/>
            <a:ext cx="7704137" cy="625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47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5900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Diagramm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514000" y="6496050"/>
            <a:ext cx="3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ea typeface="Verdana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8" name="Titel 28"/>
          <p:cNvSpPr>
            <a:spLocks noGrp="1"/>
          </p:cNvSpPr>
          <p:nvPr>
            <p:ph type="title" hasCustomPrompt="1"/>
          </p:nvPr>
        </p:nvSpPr>
        <p:spPr>
          <a:xfrm>
            <a:off x="360000" y="274638"/>
            <a:ext cx="7704000" cy="720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algn="l">
              <a:spcBef>
                <a:spcPts val="100"/>
              </a:spcBef>
              <a:defRPr sz="2400" baseline="0">
                <a:solidFill>
                  <a:srgbClr val="003E5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AT" dirty="0" smtClean="0"/>
              <a:t>Mastertitelformat </a:t>
            </a:r>
            <a:br>
              <a:rPr lang="de-AT" dirty="0" smtClean="0"/>
            </a:br>
            <a:r>
              <a:rPr lang="de-AT" dirty="0" smtClean="0"/>
              <a:t>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360363" y="6494399"/>
            <a:ext cx="1399494" cy="19124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www</a:t>
            </a:r>
            <a:r>
              <a:rPr lang="de-DE" sz="1000" b="0" i="0" dirty="0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.</a:t>
            </a:r>
            <a:r>
              <a:rPr lang="de-AT" sz="1000" b="0" i="0" dirty="0" err="1" smtClean="0">
                <a:solidFill>
                  <a:srgbClr val="4CA9C1"/>
                </a:solidFill>
                <a:effectLst/>
                <a:latin typeface="Frutiger LT Pro 55 Roman"/>
                <a:cs typeface="Frutiger Next Pro Medium"/>
              </a:rPr>
              <a:t>netzgmbh.at</a:t>
            </a:r>
            <a:endParaRPr lang="de-AT" sz="1000" b="0" i="0" dirty="0" smtClean="0">
              <a:solidFill>
                <a:srgbClr val="4CA9C1"/>
              </a:solidFill>
              <a:effectLst/>
              <a:latin typeface="Frutiger LT Pro 55 Roman"/>
              <a:cs typeface="Frutiger Next Pro Medium"/>
            </a:endParaRP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360000" y="6494400"/>
            <a:ext cx="5400000" cy="1588"/>
          </a:xfrm>
          <a:prstGeom prst="line">
            <a:avLst/>
          </a:prstGeom>
          <a:ln w="6350" cap="flat" cmpd="sng" algn="ctr">
            <a:gradFill flip="none" rotWithShape="1">
              <a:gsLst>
                <a:gs pos="0">
                  <a:srgbClr val="4CA9C1"/>
                </a:gs>
                <a:gs pos="100000">
                  <a:srgbClr val="4CA9C1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360000" y="1156203"/>
            <a:ext cx="6840000" cy="1588"/>
          </a:xfrm>
          <a:prstGeom prst="line">
            <a:avLst/>
          </a:prstGeom>
          <a:ln w="9525" cap="flat" cmpd="sng" algn="ctr">
            <a:gradFill flip="none" rotWithShape="1">
              <a:gsLst>
                <a:gs pos="10000">
                  <a:srgbClr val="005472"/>
                </a:gs>
                <a:gs pos="80000">
                  <a:srgbClr val="006989"/>
                </a:gs>
                <a:gs pos="40000">
                  <a:srgbClr val="4CA9C1"/>
                </a:gs>
                <a:gs pos="60000">
                  <a:srgbClr val="4CA9C1"/>
                </a:gs>
                <a:gs pos="100000">
                  <a:srgbClr val="006989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60363" y="5229870"/>
            <a:ext cx="7704137" cy="129547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1800">
                <a:solidFill>
                  <a:srgbClr val="005472"/>
                </a:solidFill>
              </a:defRPr>
            </a:lvl1pPr>
            <a:lvl2pPr marL="457200" indent="0">
              <a:buFont typeface="Arial" pitchFamily="34" charset="0"/>
              <a:buNone/>
              <a:defRPr sz="1400">
                <a:solidFill>
                  <a:srgbClr val="005472"/>
                </a:solidFill>
              </a:defRPr>
            </a:lvl2pPr>
            <a:lvl3pPr marL="914400" indent="0">
              <a:buFont typeface="Arial" pitchFamily="34" charset="0"/>
              <a:buNone/>
              <a:defRPr sz="1200">
                <a:solidFill>
                  <a:srgbClr val="005472"/>
                </a:solidFill>
              </a:defRPr>
            </a:lvl3pPr>
            <a:lvl4pPr marL="1371600" indent="0">
              <a:buFont typeface="Arial" pitchFamily="34" charset="0"/>
              <a:buNone/>
              <a:defRPr sz="1100">
                <a:solidFill>
                  <a:srgbClr val="005472"/>
                </a:solidFill>
              </a:defRPr>
            </a:lvl4pPr>
            <a:lvl5pPr marL="1828800" indent="0">
              <a:buFont typeface="Arial" pitchFamily="34" charset="0"/>
              <a:buNone/>
              <a:defRPr sz="1100">
                <a:solidFill>
                  <a:srgbClr val="005472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21" name="Diagrammplatzhalter 20"/>
          <p:cNvSpPr>
            <a:spLocks noGrp="1"/>
          </p:cNvSpPr>
          <p:nvPr>
            <p:ph type="chart" sz="quarter" idx="15"/>
          </p:nvPr>
        </p:nvSpPr>
        <p:spPr>
          <a:xfrm>
            <a:off x="360364" y="1202006"/>
            <a:ext cx="3780032" cy="3955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5472"/>
                </a:solidFill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sp>
        <p:nvSpPr>
          <p:cNvPr id="22" name="Diagrammplatzhalter 20"/>
          <p:cNvSpPr>
            <a:spLocks noGrp="1"/>
          </p:cNvSpPr>
          <p:nvPr>
            <p:ph type="chart" sz="quarter" idx="16"/>
          </p:nvPr>
        </p:nvSpPr>
        <p:spPr>
          <a:xfrm>
            <a:off x="4283969" y="1196752"/>
            <a:ext cx="3780032" cy="3955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5472"/>
                </a:solidFill>
              </a:defRPr>
            </a:lvl1pPr>
          </a:lstStyle>
          <a:p>
            <a:r>
              <a:rPr lang="de-DE" smtClean="0"/>
              <a:t>Diagramm durch Klicken auf Symbol hinzufügen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897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2361c69-26e5-444c-9e44-daaa2ba46760" descr="B5A30C0B-6EB2-43A9-A8E7-D6568DB3F790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platzhalter 38"/>
          <p:cNvSpPr txBox="1">
            <a:spLocks/>
          </p:cNvSpPr>
          <p:nvPr/>
        </p:nvSpPr>
        <p:spPr>
          <a:xfrm>
            <a:off x="504000" y="6003550"/>
            <a:ext cx="2520000" cy="14400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100"/>
              </a:spcBef>
              <a:buFontTx/>
              <a:buNone/>
              <a:defRPr sz="1000" baseline="0">
                <a:solidFill>
                  <a:schemeClr val="bg1"/>
                </a:solidFill>
                <a:effectLst>
                  <a:outerShdw blurRad="76200" algn="tl" rotWithShape="0">
                    <a:srgbClr val="003E55">
                      <a:alpha val="40000"/>
                    </a:srgbClr>
                  </a:outerShdw>
                </a:effectLst>
                <a:latin typeface="Frutiger LT Pro 55 Roman"/>
              </a:defRPr>
            </a:lvl1pPr>
          </a:lstStyle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Verfasser: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E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platzhalter 40"/>
          <p:cNvSpPr txBox="1">
            <a:spLocks/>
          </p:cNvSpPr>
          <p:nvPr/>
        </p:nvSpPr>
        <p:spPr>
          <a:xfrm>
            <a:off x="5253157" y="6003550"/>
            <a:ext cx="1440000" cy="144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spcBef>
                <a:spcPts val="0"/>
              </a:spcBef>
              <a:buFontTx/>
              <a:buNone/>
              <a:defRPr sz="1000" baseline="0">
                <a:solidFill>
                  <a:schemeClr val="bg1"/>
                </a:solidFill>
                <a:effectLst>
                  <a:outerShdw blurRad="76200" algn="tl" rotWithShape="0">
                    <a:srgbClr val="003E55">
                      <a:alpha val="40000"/>
                    </a:srgbClr>
                  </a:outerShdw>
                </a:effectLst>
                <a:latin typeface="Frutiger LT Pro 55 Roman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E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Datum: </a:t>
            </a:r>
            <a:fld id="{CADDE856-970C-F243-A397-384F8D14607B}" type="datetimeFigureOut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E5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18.11.2015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E5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3" r:id="rId8"/>
    <p:sldLayoutId id="2147484014" r:id="rId9"/>
    <p:sldLayoutId id="2147484016" r:id="rId10"/>
    <p:sldLayoutId id="2147484017" r:id="rId11"/>
    <p:sldLayoutId id="2147484018" r:id="rId12"/>
    <p:sldLayoutId id="2147484019" r:id="rId13"/>
    <p:sldLayoutId id="214748402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13147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defRPr sz="2400" kern="1200">
          <a:solidFill>
            <a:srgbClr val="2B738C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defRPr kern="1200">
          <a:solidFill>
            <a:srgbClr val="2B738C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defRPr sz="1600" kern="1200">
          <a:solidFill>
            <a:srgbClr val="2B738C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defRPr sz="1400" kern="1200">
          <a:solidFill>
            <a:srgbClr val="2B738C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Verdana" pitchFamily="34" charset="0"/>
        <a:buChar char="•"/>
        <a:defRPr sz="1400" kern="1200">
          <a:solidFill>
            <a:srgbClr val="2B738C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e.wikipedia.org/wiki/Datei:Explosionsgrenzen.svg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at/url?sa=i&amp;rct=j&amp;q=&amp;esrc=s&amp;source=images&amp;cd=&amp;cad=rja&amp;uact=8&amp;ved=0CAcQjRxqFQoTCKLHj8Cf4sgCFUI8FAodM7kMrg&amp;url=http://erdgas.netzgmbh.at/de/sicherheit/was-tun-bei-gasgeruch.html&amp;psig=AFQjCNHu4pZzO8RYXVruEOc-xZg8SQ3ArA&amp;ust=1446021285374766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at/url?sa=i&amp;rct=j&amp;q=&amp;esrc=s&amp;source=images&amp;cd=&amp;cad=rja&amp;uact=8&amp;ved=0CAcQjRxqFQoTCPPAxtSZ4sgCFYjrFAodsWYOVA&amp;url=http://www.rag-austria.at/geschaeftsbereiche/speichern.html&amp;psig=AFQjCNFTkR_eZu_CXveEWtD1DUbYBn_ZLg&amp;ust=144601978842778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11" Type="http://schemas.openxmlformats.org/officeDocument/2006/relationships/image" Target="../media/image17.wmf"/><Relationship Id="rId5" Type="http://schemas.openxmlformats.org/officeDocument/2006/relationships/image" Target="../media/image20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9.jpeg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at/url?sa=i&amp;rct=j&amp;q=&amp;esrc=s&amp;source=images&amp;cd=&amp;cad=rja&amp;uact=8&amp;ved=0CAcQjRxqFQoTCJWWnJyf4sgCFQptFAodykUDCg&amp;url=http://erdgas.netzgmbh.at/de/unternehmen/geschaeftsfuehrung.html&amp;psig=AFQjCNHu4pZzO8RYXVruEOc-xZg8SQ3ArA&amp;ust=1446021285374766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8" name="Picture 4" descr="Molchschleuße"/>
          <p:cNvPicPr>
            <a:picLocks noChangeAspect="1" noChangeArrowheads="1"/>
          </p:cNvPicPr>
          <p:nvPr/>
        </p:nvPicPr>
        <p:blipFill rotWithShape="1">
          <a:blip r:embed="rId2"/>
          <a:srcRect l="2057" t="3127" r="1631" b="3688"/>
          <a:stretch/>
        </p:blipFill>
        <p:spPr bwMode="gray">
          <a:xfrm>
            <a:off x="319184" y="2212121"/>
            <a:ext cx="5167215" cy="261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 smtClean="0"/>
              <a:t>Ing. Christian Hofinger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42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Hausanschluss innenliegend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36513" y="1341438"/>
            <a:ext cx="8902700" cy="5295900"/>
            <a:chOff x="23" y="845"/>
            <a:chExt cx="5608" cy="3336"/>
          </a:xfrm>
        </p:grpSpPr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23" y="864"/>
              <a:ext cx="5608" cy="3317"/>
              <a:chOff x="23" y="864"/>
              <a:chExt cx="5608" cy="3317"/>
            </a:xfrm>
          </p:grpSpPr>
          <p:grpSp>
            <p:nvGrpSpPr>
              <p:cNvPr id="4" name="Group 40"/>
              <p:cNvGrpSpPr>
                <a:grpSpLocks/>
              </p:cNvGrpSpPr>
              <p:nvPr/>
            </p:nvGrpSpPr>
            <p:grpSpPr bwMode="auto">
              <a:xfrm>
                <a:off x="1344" y="3360"/>
                <a:ext cx="1132" cy="821"/>
                <a:chOff x="2256" y="912"/>
                <a:chExt cx="1132" cy="821"/>
              </a:xfrm>
            </p:grpSpPr>
            <p:pic>
              <p:nvPicPr>
                <p:cNvPr id="16424" name="Picture 41" descr="r 007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256" y="912"/>
                  <a:ext cx="1132" cy="8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425" name="Rectangle 42"/>
                <p:cNvSpPr>
                  <a:spLocks noChangeArrowheads="1"/>
                </p:cNvSpPr>
                <p:nvPr/>
              </p:nvSpPr>
              <p:spPr bwMode="auto">
                <a:xfrm>
                  <a:off x="2256" y="912"/>
                  <a:ext cx="1104" cy="816"/>
                </a:xfrm>
                <a:prstGeom prst="rect">
                  <a:avLst/>
                </a:prstGeom>
                <a:noFill/>
                <a:ln w="571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4032" y="864"/>
                <a:ext cx="1599" cy="1745"/>
                <a:chOff x="2784" y="1344"/>
                <a:chExt cx="1599" cy="1745"/>
              </a:xfrm>
            </p:grpSpPr>
            <p:pic>
              <p:nvPicPr>
                <p:cNvPr id="16422" name="Picture 10" descr="P1010349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gray">
                <a:xfrm>
                  <a:off x="2784" y="1344"/>
                  <a:ext cx="1599" cy="1745"/>
                </a:xfrm>
                <a:prstGeom prst="rect">
                  <a:avLst/>
                </a:prstGeom>
                <a:noFill/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6423" name="Rectangle 11"/>
                <p:cNvSpPr>
                  <a:spLocks noChangeArrowheads="1"/>
                </p:cNvSpPr>
                <p:nvPr/>
              </p:nvSpPr>
              <p:spPr bwMode="gray">
                <a:xfrm>
                  <a:off x="2784" y="1344"/>
                  <a:ext cx="1584" cy="1728"/>
                </a:xfrm>
                <a:prstGeom prst="rect">
                  <a:avLst/>
                </a:prstGeom>
                <a:noFill/>
                <a:ln w="571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  <p:sp>
            <p:nvSpPr>
              <p:cNvPr id="16398" name="Rectangle 5"/>
              <p:cNvSpPr>
                <a:spLocks noChangeArrowheads="1"/>
              </p:cNvSpPr>
              <p:nvPr/>
            </p:nvSpPr>
            <p:spPr bwMode="auto">
              <a:xfrm>
                <a:off x="4512" y="2640"/>
                <a:ext cx="1091" cy="6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400" b="1" dirty="0">
                    <a:latin typeface="Arial" charset="0"/>
                  </a:rPr>
                  <a:t>Erdschieber </a:t>
                </a:r>
              </a:p>
              <a:p>
                <a:pPr algn="l"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400" b="1" dirty="0">
                    <a:latin typeface="Arial" charset="0"/>
                  </a:rPr>
                  <a:t>(Gashaupthahn)</a:t>
                </a:r>
              </a:p>
              <a:p>
                <a:pPr algn="l"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400" b="1" dirty="0">
                    <a:latin typeface="Arial" charset="0"/>
                  </a:rPr>
                  <a:t>im Straßenbereich</a:t>
                </a:r>
              </a:p>
              <a:p>
                <a:pPr algn="l"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400" b="1" dirty="0">
                    <a:latin typeface="Arial" charset="0"/>
                  </a:rPr>
                  <a:t> </a:t>
                </a:r>
                <a:r>
                  <a:rPr lang="de-DE" sz="1400" b="1" dirty="0">
                    <a:latin typeface="Arial" charset="0"/>
                    <a:sym typeface="Wingdings" pitchFamily="2" charset="2"/>
                  </a:rPr>
                  <a:t> Vermarkung</a:t>
                </a:r>
                <a:endParaRPr lang="de-DE" sz="1400" b="1" dirty="0">
                  <a:latin typeface="Arial" charset="0"/>
                </a:endParaRPr>
              </a:p>
            </p:txBody>
          </p: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192" y="864"/>
                <a:ext cx="1872" cy="1440"/>
                <a:chOff x="192" y="864"/>
                <a:chExt cx="1872" cy="1440"/>
              </a:xfrm>
            </p:grpSpPr>
            <p:grpSp>
              <p:nvGrpSpPr>
                <p:cNvPr id="7" name="Group 22"/>
                <p:cNvGrpSpPr>
                  <a:grpSpLocks/>
                </p:cNvGrpSpPr>
                <p:nvPr/>
              </p:nvGrpSpPr>
              <p:grpSpPr bwMode="auto">
                <a:xfrm>
                  <a:off x="192" y="864"/>
                  <a:ext cx="1872" cy="1440"/>
                  <a:chOff x="240" y="960"/>
                  <a:chExt cx="1728" cy="1344"/>
                </a:xfrm>
              </p:grpSpPr>
              <p:pic>
                <p:nvPicPr>
                  <p:cNvPr id="16420" name="Picture 19" descr="HA_innen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gray">
                  <a:xfrm>
                    <a:off x="240" y="960"/>
                    <a:ext cx="1728" cy="1344"/>
                  </a:xfrm>
                  <a:prstGeom prst="rect">
                    <a:avLst/>
                  </a:prstGeom>
                  <a:noFill/>
                  <a:ln w="9525">
                    <a:solidFill>
                      <a:srgbClr val="FF66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6421" name="Rectangle 20"/>
                  <p:cNvSpPr>
                    <a:spLocks noChangeArrowheads="1"/>
                  </p:cNvSpPr>
                  <p:nvPr/>
                </p:nvSpPr>
                <p:spPr bwMode="gray">
                  <a:xfrm>
                    <a:off x="240" y="960"/>
                    <a:ext cx="1719" cy="1344"/>
                  </a:xfrm>
                  <a:prstGeom prst="rect">
                    <a:avLst/>
                  </a:prstGeom>
                  <a:noFill/>
                  <a:ln w="57150">
                    <a:solidFill>
                      <a:srgbClr val="FF66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AT"/>
                  </a:p>
                </p:txBody>
              </p:sp>
            </p:grpSp>
            <p:sp>
              <p:nvSpPr>
                <p:cNvPr id="16417" name="Rectangle 27"/>
                <p:cNvSpPr>
                  <a:spLocks noChangeArrowheads="1"/>
                </p:cNvSpPr>
                <p:nvPr/>
              </p:nvSpPr>
              <p:spPr bwMode="gray">
                <a:xfrm>
                  <a:off x="370" y="1483"/>
                  <a:ext cx="178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chemeClr val="bg2"/>
                      </a:solidFill>
                      <a:latin typeface="Arial" charset="0"/>
                    </a:rPr>
                    <a:t>1</a:t>
                  </a:r>
                  <a:endParaRPr lang="de-AT" sz="1400" b="1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418" name="Rectangle 28"/>
                <p:cNvSpPr>
                  <a:spLocks noChangeArrowheads="1"/>
                </p:cNvSpPr>
                <p:nvPr/>
              </p:nvSpPr>
              <p:spPr bwMode="gray">
                <a:xfrm>
                  <a:off x="624" y="864"/>
                  <a:ext cx="178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chemeClr val="bg2"/>
                      </a:solidFill>
                      <a:latin typeface="Arial" charset="0"/>
                    </a:rPr>
                    <a:t>2</a:t>
                  </a:r>
                  <a:endParaRPr lang="de-AT" sz="1400" b="1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419" name="Rectangle 29"/>
                <p:cNvSpPr>
                  <a:spLocks noChangeArrowheads="1"/>
                </p:cNvSpPr>
                <p:nvPr/>
              </p:nvSpPr>
              <p:spPr bwMode="gray">
                <a:xfrm>
                  <a:off x="1163" y="1592"/>
                  <a:ext cx="367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chemeClr val="bg2"/>
                      </a:solidFill>
                      <a:latin typeface="Arial" charset="0"/>
                    </a:rPr>
                    <a:t>3 + 4</a:t>
                  </a:r>
                  <a:endParaRPr lang="de-AT" sz="1400" b="1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3" y="2352"/>
                <a:ext cx="1679" cy="784"/>
                <a:chOff x="127" y="2352"/>
                <a:chExt cx="1679" cy="784"/>
              </a:xfrm>
            </p:grpSpPr>
            <p:sp>
              <p:nvSpPr>
                <p:cNvPr id="16412" name="Rectangle 24"/>
                <p:cNvSpPr>
                  <a:spLocks noChangeArrowheads="1"/>
                </p:cNvSpPr>
                <p:nvPr/>
              </p:nvSpPr>
              <p:spPr bwMode="auto">
                <a:xfrm>
                  <a:off x="336" y="2352"/>
                  <a:ext cx="983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>
                      <a:latin typeface="Arial" charset="0"/>
                    </a:rPr>
                    <a:t>1... Hauptleitung</a:t>
                  </a:r>
                  <a:endParaRPr lang="de-AT" sz="1400" b="1" dirty="0">
                    <a:latin typeface="Arial" charset="0"/>
                  </a:endParaRPr>
                </a:p>
              </p:txBody>
            </p:sp>
            <p:sp>
              <p:nvSpPr>
                <p:cNvPr id="16413" name="Rectangle 25"/>
                <p:cNvSpPr>
                  <a:spLocks noChangeArrowheads="1"/>
                </p:cNvSpPr>
                <p:nvPr/>
              </p:nvSpPr>
              <p:spPr bwMode="auto">
                <a:xfrm>
                  <a:off x="127" y="2544"/>
                  <a:ext cx="1679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 dirty="0">
                      <a:solidFill>
                        <a:schemeClr val="bg2"/>
                      </a:solidFill>
                      <a:latin typeface="Arial" charset="0"/>
                    </a:rPr>
                    <a:t>       </a:t>
                  </a:r>
                  <a:r>
                    <a:rPr lang="de-DE" sz="1400" b="1" dirty="0" smtClean="0">
                      <a:latin typeface="Arial" charset="0"/>
                    </a:rPr>
                    <a:t>2</a:t>
                  </a:r>
                  <a:r>
                    <a:rPr lang="de-DE" sz="1400" b="1" dirty="0">
                      <a:latin typeface="Arial" charset="0"/>
                    </a:rPr>
                    <a:t>... Erdschieber (ab 1996)</a:t>
                  </a:r>
                  <a:endParaRPr lang="de-AT" sz="1400" b="1" dirty="0">
                    <a:latin typeface="Arial" charset="0"/>
                  </a:endParaRPr>
                </a:p>
              </p:txBody>
            </p:sp>
            <p:sp>
              <p:nvSpPr>
                <p:cNvPr id="16414" name="Rectangle 26"/>
                <p:cNvSpPr>
                  <a:spLocks noChangeArrowheads="1"/>
                </p:cNvSpPr>
                <p:nvPr/>
              </p:nvSpPr>
              <p:spPr bwMode="auto">
                <a:xfrm>
                  <a:off x="296" y="2744"/>
                  <a:ext cx="1282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de-DE" sz="1400" b="1" dirty="0" smtClean="0">
                      <a:solidFill>
                        <a:schemeClr val="bg2"/>
                      </a:solidFill>
                      <a:latin typeface="Arial" charset="0"/>
                    </a:rPr>
                    <a:t>  </a:t>
                  </a:r>
                  <a:r>
                    <a:rPr lang="de-DE" sz="1400" b="1" dirty="0" smtClean="0">
                      <a:latin typeface="Arial" charset="0"/>
                    </a:rPr>
                    <a:t>3... </a:t>
                  </a:r>
                  <a:r>
                    <a:rPr lang="de-DE" sz="1400" b="1" dirty="0">
                      <a:latin typeface="Arial" charset="0"/>
                    </a:rPr>
                    <a:t>Absperrarmatur </a:t>
                  </a:r>
                  <a:endParaRPr lang="de-AT" sz="1400" b="1" dirty="0">
                    <a:latin typeface="Arial" charset="0"/>
                  </a:endParaRPr>
                </a:p>
              </p:txBody>
            </p:sp>
            <p:sp>
              <p:nvSpPr>
                <p:cNvPr id="16415" name="Rectangle 32"/>
                <p:cNvSpPr>
                  <a:spLocks noChangeArrowheads="1"/>
                </p:cNvSpPr>
                <p:nvPr/>
              </p:nvSpPr>
              <p:spPr bwMode="auto">
                <a:xfrm>
                  <a:off x="320" y="2944"/>
                  <a:ext cx="1326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de-DE" sz="1400" b="1" dirty="0" smtClean="0">
                      <a:solidFill>
                        <a:schemeClr val="bg2"/>
                      </a:solidFill>
                      <a:latin typeface="Arial" charset="0"/>
                    </a:rPr>
                    <a:t> </a:t>
                  </a:r>
                  <a:r>
                    <a:rPr lang="de-DE" sz="1400" b="1" dirty="0" smtClean="0">
                      <a:latin typeface="Arial" charset="0"/>
                    </a:rPr>
                    <a:t>4</a:t>
                  </a:r>
                  <a:r>
                    <a:rPr lang="de-DE" sz="1400" b="1" dirty="0">
                      <a:latin typeface="Arial" charset="0"/>
                    </a:rPr>
                    <a:t>... Hausdruckregler</a:t>
                  </a:r>
                  <a:endParaRPr lang="de-AT" sz="1400" b="1" dirty="0">
                    <a:latin typeface="Arial" charset="0"/>
                  </a:endParaRPr>
                </a:p>
              </p:txBody>
            </p:sp>
          </p:grpSp>
          <p:grpSp>
            <p:nvGrpSpPr>
              <p:cNvPr id="9" name="Group 38"/>
              <p:cNvGrpSpPr>
                <a:grpSpLocks/>
              </p:cNvGrpSpPr>
              <p:nvPr/>
            </p:nvGrpSpPr>
            <p:grpSpPr bwMode="auto">
              <a:xfrm>
                <a:off x="2304" y="1488"/>
                <a:ext cx="1968" cy="2544"/>
                <a:chOff x="2304" y="1488"/>
                <a:chExt cx="1968" cy="2544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>
                  <a:off x="2304" y="1488"/>
                  <a:ext cx="1968" cy="2544"/>
                  <a:chOff x="336" y="1008"/>
                  <a:chExt cx="1728" cy="2304"/>
                </a:xfrm>
              </p:grpSpPr>
              <p:pic>
                <p:nvPicPr>
                  <p:cNvPr id="16410" name="Picture 4" descr="P1010358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gray">
                  <a:xfrm>
                    <a:off x="336" y="1008"/>
                    <a:ext cx="1728" cy="2304"/>
                  </a:xfrm>
                  <a:prstGeom prst="rect">
                    <a:avLst/>
                  </a:prstGeom>
                  <a:noFill/>
                  <a:ln w="9525">
                    <a:solidFill>
                      <a:srgbClr val="FF6600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16411" name="Rectangle 7"/>
                  <p:cNvSpPr>
                    <a:spLocks noChangeArrowheads="1"/>
                  </p:cNvSpPr>
                  <p:nvPr/>
                </p:nvSpPr>
                <p:spPr bwMode="gray">
                  <a:xfrm>
                    <a:off x="336" y="1008"/>
                    <a:ext cx="1728" cy="2304"/>
                  </a:xfrm>
                  <a:prstGeom prst="rect">
                    <a:avLst/>
                  </a:prstGeom>
                  <a:noFill/>
                  <a:ln w="57150">
                    <a:solidFill>
                      <a:srgbClr val="FF66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AT"/>
                  </a:p>
                </p:txBody>
              </p:sp>
            </p:grpSp>
            <p:sp>
              <p:nvSpPr>
                <p:cNvPr id="16408" name="Rectangle 34"/>
                <p:cNvSpPr>
                  <a:spLocks noChangeArrowheads="1"/>
                </p:cNvSpPr>
                <p:nvPr/>
              </p:nvSpPr>
              <p:spPr bwMode="gray">
                <a:xfrm>
                  <a:off x="3848" y="3472"/>
                  <a:ext cx="192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e-DE" sz="1400" b="1">
                      <a:solidFill>
                        <a:schemeClr val="bg2"/>
                      </a:solidFill>
                      <a:latin typeface="Arial" charset="0"/>
                    </a:rPr>
                    <a:t>3</a:t>
                  </a:r>
                  <a:endParaRPr lang="de-AT" sz="1400" b="1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  <p:sp>
              <p:nvSpPr>
                <p:cNvPr id="16409" name="Rectangle 35"/>
                <p:cNvSpPr>
                  <a:spLocks noChangeArrowheads="1"/>
                </p:cNvSpPr>
                <p:nvPr/>
              </p:nvSpPr>
              <p:spPr bwMode="gray">
                <a:xfrm>
                  <a:off x="3032" y="3080"/>
                  <a:ext cx="178" cy="19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400" b="1">
                      <a:solidFill>
                        <a:schemeClr val="bg2"/>
                      </a:solidFill>
                      <a:latin typeface="Arial" charset="0"/>
                    </a:rPr>
                    <a:t>4</a:t>
                  </a:r>
                  <a:endParaRPr lang="de-AT" sz="1400" b="1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1" name="Group 17"/>
              <p:cNvGrpSpPr>
                <a:grpSpLocks/>
              </p:cNvGrpSpPr>
              <p:nvPr/>
            </p:nvGrpSpPr>
            <p:grpSpPr bwMode="auto">
              <a:xfrm>
                <a:off x="4032" y="3264"/>
                <a:ext cx="1344" cy="696"/>
                <a:chOff x="1056" y="2832"/>
                <a:chExt cx="1552" cy="878"/>
              </a:xfrm>
            </p:grpSpPr>
            <p:pic>
              <p:nvPicPr>
                <p:cNvPr id="16405" name="Picture 14" descr="Firesave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gray">
                <a:xfrm>
                  <a:off x="1062" y="2832"/>
                  <a:ext cx="1529" cy="878"/>
                </a:xfrm>
                <a:prstGeom prst="rect">
                  <a:avLst/>
                </a:prstGeom>
                <a:noFill/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6406" name="Rectangle 15"/>
                <p:cNvSpPr>
                  <a:spLocks noChangeArrowheads="1"/>
                </p:cNvSpPr>
                <p:nvPr/>
              </p:nvSpPr>
              <p:spPr bwMode="gray">
                <a:xfrm>
                  <a:off x="1056" y="2832"/>
                  <a:ext cx="1552" cy="866"/>
                </a:xfrm>
                <a:prstGeom prst="rect">
                  <a:avLst/>
                </a:prstGeom>
                <a:noFill/>
                <a:ln w="571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  <p:sp>
            <p:nvSpPr>
              <p:cNvPr id="16403" name="Rectangle 18"/>
              <p:cNvSpPr>
                <a:spLocks noChangeArrowheads="1"/>
              </p:cNvSpPr>
              <p:nvPr/>
            </p:nvSpPr>
            <p:spPr bwMode="auto">
              <a:xfrm>
                <a:off x="4543" y="3657"/>
                <a:ext cx="852" cy="40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000" b="1" dirty="0" err="1">
                    <a:latin typeface="Arial" charset="0"/>
                  </a:rPr>
                  <a:t>Firesavegriff</a:t>
                </a:r>
                <a:endParaRPr lang="de-DE" sz="1000" b="1" dirty="0">
                  <a:latin typeface="Arial" charset="0"/>
                </a:endParaRP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r>
                  <a:rPr lang="de-DE" sz="1000" b="1" dirty="0">
                    <a:latin typeface="Arial" charset="0"/>
                  </a:rPr>
                  <a:t>schließt bei &gt; 70 °C</a:t>
                </a: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endParaRPr lang="de-DE" sz="1400" b="1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6404" name="Rectangle 43"/>
              <p:cNvSpPr>
                <a:spLocks noChangeArrowheads="1"/>
              </p:cNvSpPr>
              <p:nvPr/>
            </p:nvSpPr>
            <p:spPr bwMode="auto">
              <a:xfrm>
                <a:off x="1689" y="3360"/>
                <a:ext cx="116" cy="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bg2"/>
                  </a:buClr>
                  <a:buSzPct val="100000"/>
                  <a:buFont typeface="Wingdings" pitchFamily="2" charset="2"/>
                  <a:buNone/>
                </a:pPr>
                <a:endParaRPr lang="de-AT" b="1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79"/>
            <p:cNvGrpSpPr>
              <a:grpSpLocks/>
            </p:cNvGrpSpPr>
            <p:nvPr/>
          </p:nvGrpSpPr>
          <p:grpSpPr bwMode="auto">
            <a:xfrm>
              <a:off x="4059" y="845"/>
              <a:ext cx="635" cy="522"/>
              <a:chOff x="4416" y="2256"/>
              <a:chExt cx="734" cy="814"/>
            </a:xfrm>
          </p:grpSpPr>
          <p:sp>
            <p:nvSpPr>
              <p:cNvPr id="16393" name="Rectangle 80"/>
              <p:cNvSpPr>
                <a:spLocks noChangeArrowheads="1"/>
              </p:cNvSpPr>
              <p:nvPr/>
            </p:nvSpPr>
            <p:spPr bwMode="auto">
              <a:xfrm>
                <a:off x="4416" y="2256"/>
                <a:ext cx="734" cy="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6394" name="Freeform 81"/>
              <p:cNvSpPr>
                <a:spLocks/>
              </p:cNvSpPr>
              <p:nvPr/>
            </p:nvSpPr>
            <p:spPr bwMode="auto">
              <a:xfrm>
                <a:off x="4419" y="2435"/>
                <a:ext cx="666" cy="632"/>
              </a:xfrm>
              <a:custGeom>
                <a:avLst/>
                <a:gdLst>
                  <a:gd name="T0" fmla="*/ 0 w 3329"/>
                  <a:gd name="T1" fmla="*/ 1 h 3157"/>
                  <a:gd name="T2" fmla="*/ 0 w 3329"/>
                  <a:gd name="T3" fmla="*/ 1 h 3157"/>
                  <a:gd name="T4" fmla="*/ 0 w 3329"/>
                  <a:gd name="T5" fmla="*/ 1 h 3157"/>
                  <a:gd name="T6" fmla="*/ 0 w 3329"/>
                  <a:gd name="T7" fmla="*/ 1 h 3157"/>
                  <a:gd name="T8" fmla="*/ 0 w 3329"/>
                  <a:gd name="T9" fmla="*/ 1 h 3157"/>
                  <a:gd name="T10" fmla="*/ 0 w 3329"/>
                  <a:gd name="T11" fmla="*/ 1 h 3157"/>
                  <a:gd name="T12" fmla="*/ 0 w 3329"/>
                  <a:gd name="T13" fmla="*/ 1 h 3157"/>
                  <a:gd name="T14" fmla="*/ 0 w 3329"/>
                  <a:gd name="T15" fmla="*/ 1 h 3157"/>
                  <a:gd name="T16" fmla="*/ 0 w 3329"/>
                  <a:gd name="T17" fmla="*/ 1 h 3157"/>
                  <a:gd name="T18" fmla="*/ 0 w 3329"/>
                  <a:gd name="T19" fmla="*/ 1 h 3157"/>
                  <a:gd name="T20" fmla="*/ 0 w 3329"/>
                  <a:gd name="T21" fmla="*/ 1 h 3157"/>
                  <a:gd name="T22" fmla="*/ 0 w 3329"/>
                  <a:gd name="T23" fmla="*/ 1 h 3157"/>
                  <a:gd name="T24" fmla="*/ 0 w 3329"/>
                  <a:gd name="T25" fmla="*/ 1 h 3157"/>
                  <a:gd name="T26" fmla="*/ 0 w 3329"/>
                  <a:gd name="T27" fmla="*/ 1 h 3157"/>
                  <a:gd name="T28" fmla="*/ 0 w 3329"/>
                  <a:gd name="T29" fmla="*/ 1 h 3157"/>
                  <a:gd name="T30" fmla="*/ 0 w 3329"/>
                  <a:gd name="T31" fmla="*/ 1 h 3157"/>
                  <a:gd name="T32" fmla="*/ 0 w 3329"/>
                  <a:gd name="T33" fmla="*/ 1 h 3157"/>
                  <a:gd name="T34" fmla="*/ 0 w 3329"/>
                  <a:gd name="T35" fmla="*/ 1 h 3157"/>
                  <a:gd name="T36" fmla="*/ 0 w 3329"/>
                  <a:gd name="T37" fmla="*/ 0 h 3157"/>
                  <a:gd name="T38" fmla="*/ 0 w 3329"/>
                  <a:gd name="T39" fmla="*/ 1 h 3157"/>
                  <a:gd name="T40" fmla="*/ 0 w 3329"/>
                  <a:gd name="T41" fmla="*/ 1 h 3157"/>
                  <a:gd name="T42" fmla="*/ 0 w 3329"/>
                  <a:gd name="T43" fmla="*/ 1 h 3157"/>
                  <a:gd name="T44" fmla="*/ 0 w 3329"/>
                  <a:gd name="T45" fmla="*/ 1 h 3157"/>
                  <a:gd name="T46" fmla="*/ 0 w 3329"/>
                  <a:gd name="T47" fmla="*/ 0 h 3157"/>
                  <a:gd name="T48" fmla="*/ 1 w 3329"/>
                  <a:gd name="T49" fmla="*/ 0 h 3157"/>
                  <a:gd name="T50" fmla="*/ 1 w 3329"/>
                  <a:gd name="T51" fmla="*/ 0 h 3157"/>
                  <a:gd name="T52" fmla="*/ 1 w 3329"/>
                  <a:gd name="T53" fmla="*/ 0 h 3157"/>
                  <a:gd name="T54" fmla="*/ 1 w 3329"/>
                  <a:gd name="T55" fmla="*/ 0 h 3157"/>
                  <a:gd name="T56" fmla="*/ 1 w 3329"/>
                  <a:gd name="T57" fmla="*/ 0 h 3157"/>
                  <a:gd name="T58" fmla="*/ 1 w 3329"/>
                  <a:gd name="T59" fmla="*/ 0 h 3157"/>
                  <a:gd name="T60" fmla="*/ 1 w 3329"/>
                  <a:gd name="T61" fmla="*/ 0 h 3157"/>
                  <a:gd name="T62" fmla="*/ 1 w 3329"/>
                  <a:gd name="T63" fmla="*/ 0 h 3157"/>
                  <a:gd name="T64" fmla="*/ 1 w 3329"/>
                  <a:gd name="T65" fmla="*/ 0 h 3157"/>
                  <a:gd name="T66" fmla="*/ 1 w 3329"/>
                  <a:gd name="T67" fmla="*/ 0 h 3157"/>
                  <a:gd name="T68" fmla="*/ 1 w 3329"/>
                  <a:gd name="T69" fmla="*/ 0 h 3157"/>
                  <a:gd name="T70" fmla="*/ 1 w 3329"/>
                  <a:gd name="T71" fmla="*/ 0 h 3157"/>
                  <a:gd name="T72" fmla="*/ 1 w 3329"/>
                  <a:gd name="T73" fmla="*/ 0 h 3157"/>
                  <a:gd name="T74" fmla="*/ 1 w 3329"/>
                  <a:gd name="T75" fmla="*/ 0 h 3157"/>
                  <a:gd name="T76" fmla="*/ 1 w 3329"/>
                  <a:gd name="T77" fmla="*/ 0 h 3157"/>
                  <a:gd name="T78" fmla="*/ 1 w 3329"/>
                  <a:gd name="T79" fmla="*/ 0 h 3157"/>
                  <a:gd name="T80" fmla="*/ 1 w 3329"/>
                  <a:gd name="T81" fmla="*/ 0 h 3157"/>
                  <a:gd name="T82" fmla="*/ 1 w 3329"/>
                  <a:gd name="T83" fmla="*/ 0 h 3157"/>
                  <a:gd name="T84" fmla="*/ 1 w 3329"/>
                  <a:gd name="T85" fmla="*/ 0 h 3157"/>
                  <a:gd name="T86" fmla="*/ 1 w 3329"/>
                  <a:gd name="T87" fmla="*/ 1 h 3157"/>
                  <a:gd name="T88" fmla="*/ 0 w 3329"/>
                  <a:gd name="T89" fmla="*/ 1 h 31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329"/>
                  <a:gd name="T136" fmla="*/ 0 h 3157"/>
                  <a:gd name="T137" fmla="*/ 3329 w 3329"/>
                  <a:gd name="T138" fmla="*/ 3157 h 31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329" h="3157">
                    <a:moveTo>
                      <a:pt x="1038" y="3151"/>
                    </a:moveTo>
                    <a:lnTo>
                      <a:pt x="1007" y="3134"/>
                    </a:lnTo>
                    <a:lnTo>
                      <a:pt x="961" y="3101"/>
                    </a:lnTo>
                    <a:lnTo>
                      <a:pt x="913" y="3061"/>
                    </a:lnTo>
                    <a:lnTo>
                      <a:pt x="854" y="2980"/>
                    </a:lnTo>
                    <a:lnTo>
                      <a:pt x="788" y="2935"/>
                    </a:lnTo>
                    <a:lnTo>
                      <a:pt x="745" y="2903"/>
                    </a:lnTo>
                    <a:lnTo>
                      <a:pt x="724" y="2865"/>
                    </a:lnTo>
                    <a:lnTo>
                      <a:pt x="700" y="2808"/>
                    </a:lnTo>
                    <a:lnTo>
                      <a:pt x="620" y="2778"/>
                    </a:lnTo>
                    <a:lnTo>
                      <a:pt x="574" y="2727"/>
                    </a:lnTo>
                    <a:lnTo>
                      <a:pt x="526" y="2677"/>
                    </a:lnTo>
                    <a:lnTo>
                      <a:pt x="477" y="2628"/>
                    </a:lnTo>
                    <a:lnTo>
                      <a:pt x="427" y="2579"/>
                    </a:lnTo>
                    <a:lnTo>
                      <a:pt x="377" y="2530"/>
                    </a:lnTo>
                    <a:lnTo>
                      <a:pt x="328" y="2481"/>
                    </a:lnTo>
                    <a:lnTo>
                      <a:pt x="279" y="2432"/>
                    </a:lnTo>
                    <a:lnTo>
                      <a:pt x="233" y="2382"/>
                    </a:lnTo>
                    <a:lnTo>
                      <a:pt x="188" y="2332"/>
                    </a:lnTo>
                    <a:lnTo>
                      <a:pt x="147" y="2281"/>
                    </a:lnTo>
                    <a:lnTo>
                      <a:pt x="110" y="2228"/>
                    </a:lnTo>
                    <a:lnTo>
                      <a:pt x="77" y="2175"/>
                    </a:lnTo>
                    <a:lnTo>
                      <a:pt x="48" y="2119"/>
                    </a:lnTo>
                    <a:lnTo>
                      <a:pt x="27" y="2062"/>
                    </a:lnTo>
                    <a:lnTo>
                      <a:pt x="10" y="2003"/>
                    </a:lnTo>
                    <a:lnTo>
                      <a:pt x="0" y="1942"/>
                    </a:lnTo>
                    <a:lnTo>
                      <a:pt x="47" y="1920"/>
                    </a:lnTo>
                    <a:lnTo>
                      <a:pt x="98" y="2005"/>
                    </a:lnTo>
                    <a:lnTo>
                      <a:pt x="134" y="1967"/>
                    </a:lnTo>
                    <a:lnTo>
                      <a:pt x="107" y="1877"/>
                    </a:lnTo>
                    <a:lnTo>
                      <a:pt x="70" y="1842"/>
                    </a:lnTo>
                    <a:lnTo>
                      <a:pt x="54" y="1686"/>
                    </a:lnTo>
                    <a:lnTo>
                      <a:pt x="76" y="1695"/>
                    </a:lnTo>
                    <a:lnTo>
                      <a:pt x="96" y="1705"/>
                    </a:lnTo>
                    <a:lnTo>
                      <a:pt x="115" y="1717"/>
                    </a:lnTo>
                    <a:lnTo>
                      <a:pt x="134" y="1729"/>
                    </a:lnTo>
                    <a:lnTo>
                      <a:pt x="150" y="1744"/>
                    </a:lnTo>
                    <a:lnTo>
                      <a:pt x="166" y="1758"/>
                    </a:lnTo>
                    <a:lnTo>
                      <a:pt x="183" y="1772"/>
                    </a:lnTo>
                    <a:lnTo>
                      <a:pt x="197" y="1787"/>
                    </a:lnTo>
                    <a:lnTo>
                      <a:pt x="212" y="1804"/>
                    </a:lnTo>
                    <a:lnTo>
                      <a:pt x="226" y="1819"/>
                    </a:lnTo>
                    <a:lnTo>
                      <a:pt x="241" y="1835"/>
                    </a:lnTo>
                    <a:lnTo>
                      <a:pt x="255" y="1852"/>
                    </a:lnTo>
                    <a:lnTo>
                      <a:pt x="269" y="1868"/>
                    </a:lnTo>
                    <a:lnTo>
                      <a:pt x="283" y="1884"/>
                    </a:lnTo>
                    <a:lnTo>
                      <a:pt x="299" y="1901"/>
                    </a:lnTo>
                    <a:lnTo>
                      <a:pt x="314" y="1916"/>
                    </a:lnTo>
                    <a:lnTo>
                      <a:pt x="299" y="1877"/>
                    </a:lnTo>
                    <a:lnTo>
                      <a:pt x="281" y="1836"/>
                    </a:lnTo>
                    <a:lnTo>
                      <a:pt x="264" y="1796"/>
                    </a:lnTo>
                    <a:lnTo>
                      <a:pt x="248" y="1756"/>
                    </a:lnTo>
                    <a:lnTo>
                      <a:pt x="236" y="1713"/>
                    </a:lnTo>
                    <a:lnTo>
                      <a:pt x="229" y="1668"/>
                    </a:lnTo>
                    <a:lnTo>
                      <a:pt x="229" y="1622"/>
                    </a:lnTo>
                    <a:lnTo>
                      <a:pt x="236" y="1573"/>
                    </a:lnTo>
                    <a:lnTo>
                      <a:pt x="284" y="1550"/>
                    </a:lnTo>
                    <a:lnTo>
                      <a:pt x="320" y="1558"/>
                    </a:lnTo>
                    <a:lnTo>
                      <a:pt x="348" y="1622"/>
                    </a:lnTo>
                    <a:lnTo>
                      <a:pt x="414" y="1763"/>
                    </a:lnTo>
                    <a:lnTo>
                      <a:pt x="410" y="1712"/>
                    </a:lnTo>
                    <a:lnTo>
                      <a:pt x="466" y="1723"/>
                    </a:lnTo>
                    <a:lnTo>
                      <a:pt x="459" y="1671"/>
                    </a:lnTo>
                    <a:lnTo>
                      <a:pt x="493" y="1662"/>
                    </a:lnTo>
                    <a:lnTo>
                      <a:pt x="591" y="1821"/>
                    </a:lnTo>
                    <a:lnTo>
                      <a:pt x="635" y="1879"/>
                    </a:lnTo>
                    <a:lnTo>
                      <a:pt x="763" y="2048"/>
                    </a:lnTo>
                    <a:lnTo>
                      <a:pt x="792" y="2086"/>
                    </a:lnTo>
                    <a:lnTo>
                      <a:pt x="952" y="2272"/>
                    </a:lnTo>
                    <a:lnTo>
                      <a:pt x="1299" y="1792"/>
                    </a:lnTo>
                    <a:lnTo>
                      <a:pt x="1366" y="1718"/>
                    </a:lnTo>
                    <a:lnTo>
                      <a:pt x="1547" y="1499"/>
                    </a:lnTo>
                    <a:lnTo>
                      <a:pt x="1724" y="1270"/>
                    </a:lnTo>
                    <a:lnTo>
                      <a:pt x="1799" y="1188"/>
                    </a:lnTo>
                    <a:lnTo>
                      <a:pt x="1837" y="1131"/>
                    </a:lnTo>
                    <a:lnTo>
                      <a:pt x="1878" y="1092"/>
                    </a:lnTo>
                    <a:lnTo>
                      <a:pt x="1937" y="1013"/>
                    </a:lnTo>
                    <a:lnTo>
                      <a:pt x="2053" y="883"/>
                    </a:lnTo>
                    <a:lnTo>
                      <a:pt x="2074" y="867"/>
                    </a:lnTo>
                    <a:lnTo>
                      <a:pt x="2112" y="812"/>
                    </a:lnTo>
                    <a:lnTo>
                      <a:pt x="2155" y="764"/>
                    </a:lnTo>
                    <a:lnTo>
                      <a:pt x="2512" y="388"/>
                    </a:lnTo>
                    <a:lnTo>
                      <a:pt x="2545" y="342"/>
                    </a:lnTo>
                    <a:lnTo>
                      <a:pt x="2627" y="285"/>
                    </a:lnTo>
                    <a:lnTo>
                      <a:pt x="2651" y="339"/>
                    </a:lnTo>
                    <a:lnTo>
                      <a:pt x="2688" y="312"/>
                    </a:lnTo>
                    <a:lnTo>
                      <a:pt x="2746" y="232"/>
                    </a:lnTo>
                    <a:lnTo>
                      <a:pt x="2893" y="57"/>
                    </a:lnTo>
                    <a:lnTo>
                      <a:pt x="2908" y="44"/>
                    </a:lnTo>
                    <a:lnTo>
                      <a:pt x="2932" y="38"/>
                    </a:lnTo>
                    <a:lnTo>
                      <a:pt x="2968" y="37"/>
                    </a:lnTo>
                    <a:lnTo>
                      <a:pt x="3013" y="7"/>
                    </a:lnTo>
                    <a:lnTo>
                      <a:pt x="3065" y="0"/>
                    </a:lnTo>
                    <a:lnTo>
                      <a:pt x="3077" y="42"/>
                    </a:lnTo>
                    <a:lnTo>
                      <a:pt x="3055" y="92"/>
                    </a:lnTo>
                    <a:lnTo>
                      <a:pt x="2918" y="238"/>
                    </a:lnTo>
                    <a:lnTo>
                      <a:pt x="2893" y="308"/>
                    </a:lnTo>
                    <a:lnTo>
                      <a:pt x="3041" y="168"/>
                    </a:lnTo>
                    <a:lnTo>
                      <a:pt x="3073" y="124"/>
                    </a:lnTo>
                    <a:lnTo>
                      <a:pt x="3113" y="139"/>
                    </a:lnTo>
                    <a:lnTo>
                      <a:pt x="3018" y="345"/>
                    </a:lnTo>
                    <a:lnTo>
                      <a:pt x="2998" y="366"/>
                    </a:lnTo>
                    <a:lnTo>
                      <a:pt x="3013" y="417"/>
                    </a:lnTo>
                    <a:lnTo>
                      <a:pt x="3027" y="405"/>
                    </a:lnTo>
                    <a:lnTo>
                      <a:pt x="3067" y="357"/>
                    </a:lnTo>
                    <a:lnTo>
                      <a:pt x="3115" y="306"/>
                    </a:lnTo>
                    <a:lnTo>
                      <a:pt x="3156" y="262"/>
                    </a:lnTo>
                    <a:lnTo>
                      <a:pt x="3222" y="180"/>
                    </a:lnTo>
                    <a:lnTo>
                      <a:pt x="3284" y="109"/>
                    </a:lnTo>
                    <a:lnTo>
                      <a:pt x="3316" y="99"/>
                    </a:lnTo>
                    <a:lnTo>
                      <a:pt x="3329" y="176"/>
                    </a:lnTo>
                    <a:lnTo>
                      <a:pt x="3300" y="202"/>
                    </a:lnTo>
                    <a:lnTo>
                      <a:pt x="3268" y="251"/>
                    </a:lnTo>
                    <a:lnTo>
                      <a:pt x="3234" y="298"/>
                    </a:lnTo>
                    <a:lnTo>
                      <a:pt x="3200" y="346"/>
                    </a:lnTo>
                    <a:lnTo>
                      <a:pt x="3166" y="392"/>
                    </a:lnTo>
                    <a:lnTo>
                      <a:pt x="3129" y="439"/>
                    </a:lnTo>
                    <a:lnTo>
                      <a:pt x="3092" y="483"/>
                    </a:lnTo>
                    <a:lnTo>
                      <a:pt x="3056" y="529"/>
                    </a:lnTo>
                    <a:lnTo>
                      <a:pt x="3018" y="574"/>
                    </a:lnTo>
                    <a:lnTo>
                      <a:pt x="2981" y="620"/>
                    </a:lnTo>
                    <a:lnTo>
                      <a:pt x="2944" y="665"/>
                    </a:lnTo>
                    <a:lnTo>
                      <a:pt x="2905" y="710"/>
                    </a:lnTo>
                    <a:lnTo>
                      <a:pt x="2868" y="756"/>
                    </a:lnTo>
                    <a:lnTo>
                      <a:pt x="2831" y="802"/>
                    </a:lnTo>
                    <a:lnTo>
                      <a:pt x="2794" y="849"/>
                    </a:lnTo>
                    <a:lnTo>
                      <a:pt x="2758" y="896"/>
                    </a:lnTo>
                    <a:lnTo>
                      <a:pt x="2723" y="944"/>
                    </a:lnTo>
                    <a:lnTo>
                      <a:pt x="2684" y="1000"/>
                    </a:lnTo>
                    <a:lnTo>
                      <a:pt x="2479" y="1254"/>
                    </a:lnTo>
                    <a:lnTo>
                      <a:pt x="2449" y="1308"/>
                    </a:lnTo>
                    <a:lnTo>
                      <a:pt x="1864" y="2026"/>
                    </a:lnTo>
                    <a:lnTo>
                      <a:pt x="1759" y="2126"/>
                    </a:lnTo>
                    <a:lnTo>
                      <a:pt x="1441" y="2583"/>
                    </a:lnTo>
                    <a:lnTo>
                      <a:pt x="1057" y="3157"/>
                    </a:lnTo>
                    <a:lnTo>
                      <a:pt x="1038" y="3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  <p:sp>
            <p:nvSpPr>
              <p:cNvPr id="16395" name="Freeform 82"/>
              <p:cNvSpPr>
                <a:spLocks/>
              </p:cNvSpPr>
              <p:nvPr/>
            </p:nvSpPr>
            <p:spPr bwMode="auto">
              <a:xfrm>
                <a:off x="4438" y="2361"/>
                <a:ext cx="665" cy="632"/>
              </a:xfrm>
              <a:custGeom>
                <a:avLst/>
                <a:gdLst>
                  <a:gd name="T0" fmla="*/ 0 w 3329"/>
                  <a:gd name="T1" fmla="*/ 1 h 3157"/>
                  <a:gd name="T2" fmla="*/ 0 w 3329"/>
                  <a:gd name="T3" fmla="*/ 1 h 3157"/>
                  <a:gd name="T4" fmla="*/ 0 w 3329"/>
                  <a:gd name="T5" fmla="*/ 1 h 3157"/>
                  <a:gd name="T6" fmla="*/ 0 w 3329"/>
                  <a:gd name="T7" fmla="*/ 1 h 3157"/>
                  <a:gd name="T8" fmla="*/ 0 w 3329"/>
                  <a:gd name="T9" fmla="*/ 1 h 3157"/>
                  <a:gd name="T10" fmla="*/ 0 w 3329"/>
                  <a:gd name="T11" fmla="*/ 1 h 3157"/>
                  <a:gd name="T12" fmla="*/ 0 w 3329"/>
                  <a:gd name="T13" fmla="*/ 1 h 3157"/>
                  <a:gd name="T14" fmla="*/ 0 w 3329"/>
                  <a:gd name="T15" fmla="*/ 1 h 3157"/>
                  <a:gd name="T16" fmla="*/ 0 w 3329"/>
                  <a:gd name="T17" fmla="*/ 1 h 3157"/>
                  <a:gd name="T18" fmla="*/ 0 w 3329"/>
                  <a:gd name="T19" fmla="*/ 1 h 3157"/>
                  <a:gd name="T20" fmla="*/ 0 w 3329"/>
                  <a:gd name="T21" fmla="*/ 1 h 3157"/>
                  <a:gd name="T22" fmla="*/ 0 w 3329"/>
                  <a:gd name="T23" fmla="*/ 1 h 3157"/>
                  <a:gd name="T24" fmla="*/ 0 w 3329"/>
                  <a:gd name="T25" fmla="*/ 1 h 3157"/>
                  <a:gd name="T26" fmla="*/ 0 w 3329"/>
                  <a:gd name="T27" fmla="*/ 1 h 3157"/>
                  <a:gd name="T28" fmla="*/ 0 w 3329"/>
                  <a:gd name="T29" fmla="*/ 1 h 3157"/>
                  <a:gd name="T30" fmla="*/ 0 w 3329"/>
                  <a:gd name="T31" fmla="*/ 1 h 3157"/>
                  <a:gd name="T32" fmla="*/ 0 w 3329"/>
                  <a:gd name="T33" fmla="*/ 1 h 3157"/>
                  <a:gd name="T34" fmla="*/ 0 w 3329"/>
                  <a:gd name="T35" fmla="*/ 1 h 3157"/>
                  <a:gd name="T36" fmla="*/ 0 w 3329"/>
                  <a:gd name="T37" fmla="*/ 0 h 3157"/>
                  <a:gd name="T38" fmla="*/ 0 w 3329"/>
                  <a:gd name="T39" fmla="*/ 1 h 3157"/>
                  <a:gd name="T40" fmla="*/ 0 w 3329"/>
                  <a:gd name="T41" fmla="*/ 1 h 3157"/>
                  <a:gd name="T42" fmla="*/ 0 w 3329"/>
                  <a:gd name="T43" fmla="*/ 1 h 3157"/>
                  <a:gd name="T44" fmla="*/ 0 w 3329"/>
                  <a:gd name="T45" fmla="*/ 1 h 3157"/>
                  <a:gd name="T46" fmla="*/ 0 w 3329"/>
                  <a:gd name="T47" fmla="*/ 0 h 3157"/>
                  <a:gd name="T48" fmla="*/ 1 w 3329"/>
                  <a:gd name="T49" fmla="*/ 0 h 3157"/>
                  <a:gd name="T50" fmla="*/ 1 w 3329"/>
                  <a:gd name="T51" fmla="*/ 0 h 3157"/>
                  <a:gd name="T52" fmla="*/ 1 w 3329"/>
                  <a:gd name="T53" fmla="*/ 0 h 3157"/>
                  <a:gd name="T54" fmla="*/ 1 w 3329"/>
                  <a:gd name="T55" fmla="*/ 0 h 3157"/>
                  <a:gd name="T56" fmla="*/ 1 w 3329"/>
                  <a:gd name="T57" fmla="*/ 0 h 3157"/>
                  <a:gd name="T58" fmla="*/ 1 w 3329"/>
                  <a:gd name="T59" fmla="*/ 0 h 3157"/>
                  <a:gd name="T60" fmla="*/ 1 w 3329"/>
                  <a:gd name="T61" fmla="*/ 0 h 3157"/>
                  <a:gd name="T62" fmla="*/ 1 w 3329"/>
                  <a:gd name="T63" fmla="*/ 0 h 3157"/>
                  <a:gd name="T64" fmla="*/ 1 w 3329"/>
                  <a:gd name="T65" fmla="*/ 0 h 3157"/>
                  <a:gd name="T66" fmla="*/ 1 w 3329"/>
                  <a:gd name="T67" fmla="*/ 0 h 3157"/>
                  <a:gd name="T68" fmla="*/ 1 w 3329"/>
                  <a:gd name="T69" fmla="*/ 0 h 3157"/>
                  <a:gd name="T70" fmla="*/ 1 w 3329"/>
                  <a:gd name="T71" fmla="*/ 0 h 3157"/>
                  <a:gd name="T72" fmla="*/ 1 w 3329"/>
                  <a:gd name="T73" fmla="*/ 0 h 3157"/>
                  <a:gd name="T74" fmla="*/ 1 w 3329"/>
                  <a:gd name="T75" fmla="*/ 0 h 3157"/>
                  <a:gd name="T76" fmla="*/ 1 w 3329"/>
                  <a:gd name="T77" fmla="*/ 0 h 3157"/>
                  <a:gd name="T78" fmla="*/ 1 w 3329"/>
                  <a:gd name="T79" fmla="*/ 0 h 3157"/>
                  <a:gd name="T80" fmla="*/ 1 w 3329"/>
                  <a:gd name="T81" fmla="*/ 0 h 3157"/>
                  <a:gd name="T82" fmla="*/ 1 w 3329"/>
                  <a:gd name="T83" fmla="*/ 0 h 3157"/>
                  <a:gd name="T84" fmla="*/ 1 w 3329"/>
                  <a:gd name="T85" fmla="*/ 0 h 3157"/>
                  <a:gd name="T86" fmla="*/ 1 w 3329"/>
                  <a:gd name="T87" fmla="*/ 1 h 3157"/>
                  <a:gd name="T88" fmla="*/ 0 w 3329"/>
                  <a:gd name="T89" fmla="*/ 1 h 31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329"/>
                  <a:gd name="T136" fmla="*/ 0 h 3157"/>
                  <a:gd name="T137" fmla="*/ 3329 w 3329"/>
                  <a:gd name="T138" fmla="*/ 3157 h 315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329" h="3157">
                    <a:moveTo>
                      <a:pt x="1038" y="3152"/>
                    </a:moveTo>
                    <a:lnTo>
                      <a:pt x="1006" y="3134"/>
                    </a:lnTo>
                    <a:lnTo>
                      <a:pt x="961" y="3102"/>
                    </a:lnTo>
                    <a:lnTo>
                      <a:pt x="912" y="3061"/>
                    </a:lnTo>
                    <a:lnTo>
                      <a:pt x="853" y="2981"/>
                    </a:lnTo>
                    <a:lnTo>
                      <a:pt x="788" y="2936"/>
                    </a:lnTo>
                    <a:lnTo>
                      <a:pt x="745" y="2904"/>
                    </a:lnTo>
                    <a:lnTo>
                      <a:pt x="723" y="2866"/>
                    </a:lnTo>
                    <a:lnTo>
                      <a:pt x="699" y="2809"/>
                    </a:lnTo>
                    <a:lnTo>
                      <a:pt x="620" y="2778"/>
                    </a:lnTo>
                    <a:lnTo>
                      <a:pt x="574" y="2728"/>
                    </a:lnTo>
                    <a:lnTo>
                      <a:pt x="526" y="2678"/>
                    </a:lnTo>
                    <a:lnTo>
                      <a:pt x="477" y="2629"/>
                    </a:lnTo>
                    <a:lnTo>
                      <a:pt x="427" y="2580"/>
                    </a:lnTo>
                    <a:lnTo>
                      <a:pt x="377" y="2531"/>
                    </a:lnTo>
                    <a:lnTo>
                      <a:pt x="328" y="2481"/>
                    </a:lnTo>
                    <a:lnTo>
                      <a:pt x="279" y="2432"/>
                    </a:lnTo>
                    <a:lnTo>
                      <a:pt x="233" y="2383"/>
                    </a:lnTo>
                    <a:lnTo>
                      <a:pt x="188" y="2333"/>
                    </a:lnTo>
                    <a:lnTo>
                      <a:pt x="147" y="2282"/>
                    </a:lnTo>
                    <a:lnTo>
                      <a:pt x="109" y="2229"/>
                    </a:lnTo>
                    <a:lnTo>
                      <a:pt x="77" y="2176"/>
                    </a:lnTo>
                    <a:lnTo>
                      <a:pt x="48" y="2120"/>
                    </a:lnTo>
                    <a:lnTo>
                      <a:pt x="26" y="2063"/>
                    </a:lnTo>
                    <a:lnTo>
                      <a:pt x="10" y="2004"/>
                    </a:lnTo>
                    <a:lnTo>
                      <a:pt x="0" y="1943"/>
                    </a:lnTo>
                    <a:lnTo>
                      <a:pt x="47" y="1921"/>
                    </a:lnTo>
                    <a:lnTo>
                      <a:pt x="97" y="2005"/>
                    </a:lnTo>
                    <a:lnTo>
                      <a:pt x="133" y="1968"/>
                    </a:lnTo>
                    <a:lnTo>
                      <a:pt x="107" y="1878"/>
                    </a:lnTo>
                    <a:lnTo>
                      <a:pt x="70" y="1843"/>
                    </a:lnTo>
                    <a:lnTo>
                      <a:pt x="54" y="1686"/>
                    </a:lnTo>
                    <a:lnTo>
                      <a:pt x="76" y="1696"/>
                    </a:lnTo>
                    <a:lnTo>
                      <a:pt x="96" y="1706"/>
                    </a:lnTo>
                    <a:lnTo>
                      <a:pt x="115" y="1718"/>
                    </a:lnTo>
                    <a:lnTo>
                      <a:pt x="133" y="1730"/>
                    </a:lnTo>
                    <a:lnTo>
                      <a:pt x="150" y="1744"/>
                    </a:lnTo>
                    <a:lnTo>
                      <a:pt x="166" y="1759"/>
                    </a:lnTo>
                    <a:lnTo>
                      <a:pt x="183" y="1773"/>
                    </a:lnTo>
                    <a:lnTo>
                      <a:pt x="197" y="1788"/>
                    </a:lnTo>
                    <a:lnTo>
                      <a:pt x="212" y="1804"/>
                    </a:lnTo>
                    <a:lnTo>
                      <a:pt x="226" y="1820"/>
                    </a:lnTo>
                    <a:lnTo>
                      <a:pt x="241" y="1836"/>
                    </a:lnTo>
                    <a:lnTo>
                      <a:pt x="255" y="1852"/>
                    </a:lnTo>
                    <a:lnTo>
                      <a:pt x="269" y="1869"/>
                    </a:lnTo>
                    <a:lnTo>
                      <a:pt x="283" y="1885"/>
                    </a:lnTo>
                    <a:lnTo>
                      <a:pt x="298" y="1902"/>
                    </a:lnTo>
                    <a:lnTo>
                      <a:pt x="314" y="1917"/>
                    </a:lnTo>
                    <a:lnTo>
                      <a:pt x="298" y="1878"/>
                    </a:lnTo>
                    <a:lnTo>
                      <a:pt x="281" y="1837"/>
                    </a:lnTo>
                    <a:lnTo>
                      <a:pt x="263" y="1797"/>
                    </a:lnTo>
                    <a:lnTo>
                      <a:pt x="248" y="1756"/>
                    </a:lnTo>
                    <a:lnTo>
                      <a:pt x="236" y="1714"/>
                    </a:lnTo>
                    <a:lnTo>
                      <a:pt x="229" y="1669"/>
                    </a:lnTo>
                    <a:lnTo>
                      <a:pt x="229" y="1623"/>
                    </a:lnTo>
                    <a:lnTo>
                      <a:pt x="236" y="1574"/>
                    </a:lnTo>
                    <a:lnTo>
                      <a:pt x="284" y="1551"/>
                    </a:lnTo>
                    <a:lnTo>
                      <a:pt x="320" y="1559"/>
                    </a:lnTo>
                    <a:lnTo>
                      <a:pt x="348" y="1623"/>
                    </a:lnTo>
                    <a:lnTo>
                      <a:pt x="414" y="1764"/>
                    </a:lnTo>
                    <a:lnTo>
                      <a:pt x="410" y="1713"/>
                    </a:lnTo>
                    <a:lnTo>
                      <a:pt x="466" y="1724"/>
                    </a:lnTo>
                    <a:lnTo>
                      <a:pt x="459" y="1672"/>
                    </a:lnTo>
                    <a:lnTo>
                      <a:pt x="493" y="1662"/>
                    </a:lnTo>
                    <a:lnTo>
                      <a:pt x="591" y="1822"/>
                    </a:lnTo>
                    <a:lnTo>
                      <a:pt x="635" y="1880"/>
                    </a:lnTo>
                    <a:lnTo>
                      <a:pt x="763" y="2049"/>
                    </a:lnTo>
                    <a:lnTo>
                      <a:pt x="792" y="2087"/>
                    </a:lnTo>
                    <a:lnTo>
                      <a:pt x="952" y="2273"/>
                    </a:lnTo>
                    <a:lnTo>
                      <a:pt x="1299" y="1792"/>
                    </a:lnTo>
                    <a:lnTo>
                      <a:pt x="1366" y="1719"/>
                    </a:lnTo>
                    <a:lnTo>
                      <a:pt x="1547" y="1500"/>
                    </a:lnTo>
                    <a:lnTo>
                      <a:pt x="1724" y="1270"/>
                    </a:lnTo>
                    <a:lnTo>
                      <a:pt x="1799" y="1188"/>
                    </a:lnTo>
                    <a:lnTo>
                      <a:pt x="1837" y="1132"/>
                    </a:lnTo>
                    <a:lnTo>
                      <a:pt x="1878" y="1092"/>
                    </a:lnTo>
                    <a:lnTo>
                      <a:pt x="1937" y="1014"/>
                    </a:lnTo>
                    <a:lnTo>
                      <a:pt x="2053" y="884"/>
                    </a:lnTo>
                    <a:lnTo>
                      <a:pt x="2074" y="867"/>
                    </a:lnTo>
                    <a:lnTo>
                      <a:pt x="2112" y="813"/>
                    </a:lnTo>
                    <a:lnTo>
                      <a:pt x="2155" y="765"/>
                    </a:lnTo>
                    <a:lnTo>
                      <a:pt x="2512" y="389"/>
                    </a:lnTo>
                    <a:lnTo>
                      <a:pt x="2545" y="343"/>
                    </a:lnTo>
                    <a:lnTo>
                      <a:pt x="2627" y="285"/>
                    </a:lnTo>
                    <a:lnTo>
                      <a:pt x="2651" y="340"/>
                    </a:lnTo>
                    <a:lnTo>
                      <a:pt x="2688" y="313"/>
                    </a:lnTo>
                    <a:lnTo>
                      <a:pt x="2746" y="233"/>
                    </a:lnTo>
                    <a:lnTo>
                      <a:pt x="2893" y="58"/>
                    </a:lnTo>
                    <a:lnTo>
                      <a:pt x="2908" y="45"/>
                    </a:lnTo>
                    <a:lnTo>
                      <a:pt x="2932" y="39"/>
                    </a:lnTo>
                    <a:lnTo>
                      <a:pt x="2968" y="37"/>
                    </a:lnTo>
                    <a:lnTo>
                      <a:pt x="3012" y="8"/>
                    </a:lnTo>
                    <a:lnTo>
                      <a:pt x="3065" y="0"/>
                    </a:lnTo>
                    <a:lnTo>
                      <a:pt x="3077" y="43"/>
                    </a:lnTo>
                    <a:lnTo>
                      <a:pt x="3055" y="93"/>
                    </a:lnTo>
                    <a:lnTo>
                      <a:pt x="2917" y="238"/>
                    </a:lnTo>
                    <a:lnTo>
                      <a:pt x="2893" y="308"/>
                    </a:lnTo>
                    <a:lnTo>
                      <a:pt x="3041" y="169"/>
                    </a:lnTo>
                    <a:lnTo>
                      <a:pt x="3073" y="125"/>
                    </a:lnTo>
                    <a:lnTo>
                      <a:pt x="3113" y="140"/>
                    </a:lnTo>
                    <a:lnTo>
                      <a:pt x="3018" y="345"/>
                    </a:lnTo>
                    <a:lnTo>
                      <a:pt x="2998" y="367"/>
                    </a:lnTo>
                    <a:lnTo>
                      <a:pt x="3012" y="418"/>
                    </a:lnTo>
                    <a:lnTo>
                      <a:pt x="3027" y="406"/>
                    </a:lnTo>
                    <a:lnTo>
                      <a:pt x="3067" y="357"/>
                    </a:lnTo>
                    <a:lnTo>
                      <a:pt x="3115" y="307"/>
                    </a:lnTo>
                    <a:lnTo>
                      <a:pt x="3156" y="262"/>
                    </a:lnTo>
                    <a:lnTo>
                      <a:pt x="3222" y="181"/>
                    </a:lnTo>
                    <a:lnTo>
                      <a:pt x="3283" y="110"/>
                    </a:lnTo>
                    <a:lnTo>
                      <a:pt x="3316" y="100"/>
                    </a:lnTo>
                    <a:lnTo>
                      <a:pt x="3329" y="177"/>
                    </a:lnTo>
                    <a:lnTo>
                      <a:pt x="3300" y="202"/>
                    </a:lnTo>
                    <a:lnTo>
                      <a:pt x="3268" y="252"/>
                    </a:lnTo>
                    <a:lnTo>
                      <a:pt x="3234" y="298"/>
                    </a:lnTo>
                    <a:lnTo>
                      <a:pt x="3200" y="347"/>
                    </a:lnTo>
                    <a:lnTo>
                      <a:pt x="3165" y="392"/>
                    </a:lnTo>
                    <a:lnTo>
                      <a:pt x="3129" y="439"/>
                    </a:lnTo>
                    <a:lnTo>
                      <a:pt x="3092" y="484"/>
                    </a:lnTo>
                    <a:lnTo>
                      <a:pt x="3056" y="530"/>
                    </a:lnTo>
                    <a:lnTo>
                      <a:pt x="3018" y="575"/>
                    </a:lnTo>
                    <a:lnTo>
                      <a:pt x="2981" y="621"/>
                    </a:lnTo>
                    <a:lnTo>
                      <a:pt x="2944" y="665"/>
                    </a:lnTo>
                    <a:lnTo>
                      <a:pt x="2905" y="711"/>
                    </a:lnTo>
                    <a:lnTo>
                      <a:pt x="2868" y="757"/>
                    </a:lnTo>
                    <a:lnTo>
                      <a:pt x="2831" y="803"/>
                    </a:lnTo>
                    <a:lnTo>
                      <a:pt x="2794" y="850"/>
                    </a:lnTo>
                    <a:lnTo>
                      <a:pt x="2758" y="897"/>
                    </a:lnTo>
                    <a:lnTo>
                      <a:pt x="2723" y="945"/>
                    </a:lnTo>
                    <a:lnTo>
                      <a:pt x="2684" y="1001"/>
                    </a:lnTo>
                    <a:lnTo>
                      <a:pt x="2479" y="1255"/>
                    </a:lnTo>
                    <a:lnTo>
                      <a:pt x="2449" y="1309"/>
                    </a:lnTo>
                    <a:lnTo>
                      <a:pt x="1864" y="2027"/>
                    </a:lnTo>
                    <a:lnTo>
                      <a:pt x="1759" y="2127"/>
                    </a:lnTo>
                    <a:lnTo>
                      <a:pt x="1441" y="2584"/>
                    </a:lnTo>
                    <a:lnTo>
                      <a:pt x="1057" y="3157"/>
                    </a:lnTo>
                    <a:lnTo>
                      <a:pt x="1038" y="3152"/>
                    </a:lnTo>
                    <a:close/>
                  </a:path>
                </a:pathLst>
              </a:custGeom>
              <a:solidFill>
                <a:srgbClr val="99FF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  <p:sp>
          <p:nvSpPr>
            <p:cNvPr id="16390" name="Text Box 83"/>
            <p:cNvSpPr txBox="1">
              <a:spLocks noChangeArrowheads="1"/>
            </p:cNvSpPr>
            <p:nvPr/>
          </p:nvSpPr>
          <p:spPr bwMode="auto">
            <a:xfrm>
              <a:off x="2275" y="890"/>
              <a:ext cx="1727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solidFill>
                    <a:srgbClr val="33CC33"/>
                  </a:solidFill>
                  <a:latin typeface="Arial" charset="0"/>
                  <a:cs typeface="Arial" charset="0"/>
                </a:rPr>
                <a:t>Im Gefahrenfall dürfen derart </a:t>
              </a:r>
            </a:p>
            <a:p>
              <a:r>
                <a:rPr lang="de-DE" sz="1200" b="1">
                  <a:solidFill>
                    <a:srgbClr val="33CC33"/>
                  </a:solidFill>
                  <a:latin typeface="Arial" charset="0"/>
                  <a:cs typeface="Arial" charset="0"/>
                </a:rPr>
                <a:t>gekennzeichnete Absperrorgane</a:t>
              </a:r>
            </a:p>
            <a:p>
              <a:r>
                <a:rPr lang="de-DE" sz="1200" b="1">
                  <a:solidFill>
                    <a:srgbClr val="33CC33"/>
                  </a:solidFill>
                  <a:latin typeface="Arial" charset="0"/>
                  <a:cs typeface="Arial" charset="0"/>
                </a:rPr>
                <a:t> (AS, AK) auch durch Einsatzkräfte </a:t>
              </a:r>
            </a:p>
            <a:p>
              <a:r>
                <a:rPr lang="de-DE" sz="1200" b="1">
                  <a:solidFill>
                    <a:srgbClr val="33CC33"/>
                  </a:solidFill>
                  <a:latin typeface="Arial" charset="0"/>
                  <a:cs typeface="Arial" charset="0"/>
                </a:rPr>
                <a:t>geschlossen werden.</a:t>
              </a:r>
              <a:r>
                <a:rPr lang="de-DE" sz="1200" b="1">
                  <a:solidFill>
                    <a:srgbClr val="99FF66"/>
                  </a:solidFill>
                </a:rPr>
                <a:t> </a:t>
              </a:r>
            </a:p>
          </p:txBody>
        </p:sp>
        <p:sp>
          <p:nvSpPr>
            <p:cNvPr id="16391" name="Rectangle 85"/>
            <p:cNvSpPr>
              <a:spLocks noChangeArrowheads="1"/>
            </p:cNvSpPr>
            <p:nvPr/>
          </p:nvSpPr>
          <p:spPr bwMode="auto">
            <a:xfrm>
              <a:off x="242" y="3137"/>
              <a:ext cx="1552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 sz="1400" b="1" dirty="0">
                  <a:latin typeface="Arial" charset="0"/>
                </a:rPr>
                <a:t>5... </a:t>
              </a:r>
              <a:r>
                <a:rPr lang="de-DE" sz="1400" b="1" dirty="0" err="1">
                  <a:latin typeface="Arial" charset="0"/>
                </a:rPr>
                <a:t>Gasstopp</a:t>
              </a:r>
              <a:endParaRPr lang="de-DE" sz="1400" b="1" dirty="0">
                <a:latin typeface="Arial" charset="0"/>
              </a:endParaRPr>
            </a:p>
            <a:p>
              <a:endParaRPr lang="de-AT" sz="1400" b="1" dirty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6392" name="Rectangle 86"/>
            <p:cNvSpPr>
              <a:spLocks noChangeArrowheads="1"/>
            </p:cNvSpPr>
            <p:nvPr/>
          </p:nvSpPr>
          <p:spPr bwMode="auto">
            <a:xfrm>
              <a:off x="556" y="1557"/>
              <a:ext cx="17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>
                  <a:solidFill>
                    <a:schemeClr val="bg2"/>
                  </a:solidFill>
                  <a:latin typeface="Arial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6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2000" i="1" dirty="0" smtClean="0">
                <a:solidFill>
                  <a:srgbClr val="FFFFFF"/>
                </a:solidFill>
              </a:rPr>
              <a:t/>
            </a:r>
            <a:br>
              <a:rPr lang="de-DE" sz="20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/>
            </a:r>
            <a:br>
              <a:rPr lang="de-DE" sz="20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Hausanschluss außenliegend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57200" y="1371600"/>
            <a:ext cx="8458200" cy="5105400"/>
            <a:chOff x="288" y="864"/>
            <a:chExt cx="5328" cy="3216"/>
          </a:xfrm>
        </p:grpSpPr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128" y="864"/>
              <a:ext cx="1488" cy="2688"/>
              <a:chOff x="3888" y="768"/>
              <a:chExt cx="1728" cy="3024"/>
            </a:xfrm>
          </p:grpSpPr>
          <p:pic>
            <p:nvPicPr>
              <p:cNvPr id="17442" name="Picture 29" descr="HA_außen_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>
                <a:off x="3888" y="768"/>
                <a:ext cx="1728" cy="3024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</p:pic>
          <p:sp>
            <p:nvSpPr>
              <p:cNvPr id="17443" name="Rectangle 34"/>
              <p:cNvSpPr>
                <a:spLocks noChangeArrowheads="1"/>
              </p:cNvSpPr>
              <p:nvPr/>
            </p:nvSpPr>
            <p:spPr bwMode="gray">
              <a:xfrm>
                <a:off x="3888" y="768"/>
                <a:ext cx="1728" cy="3024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17413" name="Rectangle 12"/>
            <p:cNvSpPr>
              <a:spLocks noChangeArrowheads="1"/>
            </p:cNvSpPr>
            <p:nvPr/>
          </p:nvSpPr>
          <p:spPr bwMode="auto">
            <a:xfrm>
              <a:off x="288" y="2160"/>
              <a:ext cx="2162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>
                  <a:latin typeface="Arial" charset="0"/>
                </a:rPr>
                <a:t>Gashaupthahn außerhalb des Hauses </a:t>
              </a:r>
            </a:p>
            <a:p>
              <a:r>
                <a:rPr lang="de-DE" sz="1400" b="1" dirty="0">
                  <a:latin typeface="Arial" charset="0"/>
                  <a:sym typeface="Wingdings" pitchFamily="2" charset="2"/>
                </a:rPr>
                <a:t></a:t>
              </a:r>
              <a:r>
                <a:rPr lang="de-DE" sz="1400" b="1" dirty="0">
                  <a:latin typeface="Arial" charset="0"/>
                </a:rPr>
                <a:t> einfacher Zugang</a:t>
              </a:r>
              <a:endParaRPr lang="de-AT" sz="1400" b="1" dirty="0">
                <a:latin typeface="Arial" charset="0"/>
              </a:endParaRPr>
            </a:p>
          </p:txBody>
        </p: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336" y="2544"/>
              <a:ext cx="1968" cy="1536"/>
              <a:chOff x="480" y="2592"/>
              <a:chExt cx="2064" cy="1547"/>
            </a:xfrm>
          </p:grpSpPr>
          <p:pic>
            <p:nvPicPr>
              <p:cNvPr id="17440" name="Picture 31" descr="HA_Kasten_ frei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480" y="2592"/>
                <a:ext cx="2064" cy="1547"/>
              </a:xfrm>
              <a:prstGeom prst="rect">
                <a:avLst/>
              </a:prstGeom>
              <a:noFill/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</p:pic>
          <p:sp>
            <p:nvSpPr>
              <p:cNvPr id="17441" name="Rectangle 32"/>
              <p:cNvSpPr>
                <a:spLocks noChangeArrowheads="1"/>
              </p:cNvSpPr>
              <p:nvPr/>
            </p:nvSpPr>
            <p:spPr bwMode="gray">
              <a:xfrm>
                <a:off x="480" y="2592"/>
                <a:ext cx="2064" cy="1536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grpSp>
          <p:nvGrpSpPr>
            <p:cNvPr id="5" name="Group 49"/>
            <p:cNvGrpSpPr>
              <a:grpSpLocks/>
            </p:cNvGrpSpPr>
            <p:nvPr/>
          </p:nvGrpSpPr>
          <p:grpSpPr bwMode="auto">
            <a:xfrm>
              <a:off x="336" y="864"/>
              <a:ext cx="1968" cy="1248"/>
              <a:chOff x="336" y="864"/>
              <a:chExt cx="1968" cy="1248"/>
            </a:xfrm>
          </p:grpSpPr>
          <p:grpSp>
            <p:nvGrpSpPr>
              <p:cNvPr id="6" name="Group 40"/>
              <p:cNvGrpSpPr>
                <a:grpSpLocks/>
              </p:cNvGrpSpPr>
              <p:nvPr/>
            </p:nvGrpSpPr>
            <p:grpSpPr bwMode="auto">
              <a:xfrm>
                <a:off x="336" y="864"/>
                <a:ext cx="1968" cy="1248"/>
                <a:chOff x="320" y="760"/>
                <a:chExt cx="2016" cy="1296"/>
              </a:xfrm>
            </p:grpSpPr>
            <p:pic>
              <p:nvPicPr>
                <p:cNvPr id="17438" name="Picture 37" descr="HA_Schema_außen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gray">
                <a:xfrm>
                  <a:off x="336" y="768"/>
                  <a:ext cx="1992" cy="1279"/>
                </a:xfrm>
                <a:prstGeom prst="rect">
                  <a:avLst/>
                </a:prstGeom>
                <a:noFill/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7439" name="Rectangle 21"/>
                <p:cNvSpPr>
                  <a:spLocks noChangeArrowheads="1"/>
                </p:cNvSpPr>
                <p:nvPr/>
              </p:nvSpPr>
              <p:spPr bwMode="gray">
                <a:xfrm>
                  <a:off x="320" y="760"/>
                  <a:ext cx="2016" cy="1296"/>
                </a:xfrm>
                <a:prstGeom prst="rect">
                  <a:avLst/>
                </a:prstGeom>
                <a:noFill/>
                <a:ln w="571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/>
                </a:p>
              </p:txBody>
            </p:sp>
          </p:grpSp>
          <p:sp>
            <p:nvSpPr>
              <p:cNvPr id="17434" name="Rectangle 26"/>
              <p:cNvSpPr>
                <a:spLocks noChangeArrowheads="1"/>
              </p:cNvSpPr>
              <p:nvPr/>
            </p:nvSpPr>
            <p:spPr bwMode="gray">
              <a:xfrm>
                <a:off x="709" y="1765"/>
                <a:ext cx="178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bg2"/>
                    </a:solidFill>
                    <a:latin typeface="Arial" charset="0"/>
                  </a:rPr>
                  <a:t>1</a:t>
                </a:r>
                <a:endParaRPr lang="de-AT" sz="1400" b="1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7435" name="Rectangle 27"/>
              <p:cNvSpPr>
                <a:spLocks noChangeArrowheads="1"/>
              </p:cNvSpPr>
              <p:nvPr/>
            </p:nvSpPr>
            <p:spPr bwMode="gray">
              <a:xfrm>
                <a:off x="810" y="941"/>
                <a:ext cx="178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bg2"/>
                    </a:solidFill>
                    <a:latin typeface="Arial" charset="0"/>
                  </a:rPr>
                  <a:t>4</a:t>
                </a:r>
                <a:endParaRPr lang="de-AT" sz="1400" b="1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7436" name="Rectangle 28"/>
              <p:cNvSpPr>
                <a:spLocks noChangeArrowheads="1"/>
              </p:cNvSpPr>
              <p:nvPr/>
            </p:nvSpPr>
            <p:spPr bwMode="gray">
              <a:xfrm>
                <a:off x="632" y="1241"/>
                <a:ext cx="367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bg2"/>
                    </a:solidFill>
                    <a:latin typeface="Arial" charset="0"/>
                  </a:rPr>
                  <a:t>2 + 3</a:t>
                </a:r>
                <a:endParaRPr lang="de-AT" sz="1400" b="1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7437" name="Rectangle 39"/>
              <p:cNvSpPr>
                <a:spLocks noChangeArrowheads="1"/>
              </p:cNvSpPr>
              <p:nvPr/>
            </p:nvSpPr>
            <p:spPr bwMode="gray">
              <a:xfrm>
                <a:off x="1711" y="1680"/>
                <a:ext cx="478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>
                    <a:solidFill>
                      <a:schemeClr val="bg2"/>
                    </a:solidFill>
                    <a:latin typeface="Arial" charset="0"/>
                  </a:rPr>
                  <a:t>Zähler</a:t>
                </a:r>
                <a:endParaRPr lang="de-AT" sz="1600">
                  <a:solidFill>
                    <a:schemeClr val="bg2"/>
                  </a:solidFill>
                  <a:latin typeface="Arial" charset="0"/>
                </a:endParaRPr>
              </a:p>
            </p:txBody>
          </p:sp>
        </p:grpSp>
        <p:sp>
          <p:nvSpPr>
            <p:cNvPr id="17416" name="Rectangle 23"/>
            <p:cNvSpPr>
              <a:spLocks noChangeArrowheads="1"/>
            </p:cNvSpPr>
            <p:nvPr/>
          </p:nvSpPr>
          <p:spPr bwMode="auto">
            <a:xfrm>
              <a:off x="2400" y="901"/>
              <a:ext cx="99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latin typeface="Arial" charset="0"/>
                </a:rPr>
                <a:t>1... Hauptleitung</a:t>
              </a:r>
              <a:endParaRPr lang="de-AT" sz="1400" b="1" dirty="0">
                <a:latin typeface="Arial" charset="0"/>
              </a:endParaRPr>
            </a:p>
          </p:txBody>
        </p:sp>
        <p:sp>
          <p:nvSpPr>
            <p:cNvPr id="17417" name="Rectangle 24"/>
            <p:cNvSpPr>
              <a:spLocks noChangeArrowheads="1"/>
            </p:cNvSpPr>
            <p:nvPr/>
          </p:nvSpPr>
          <p:spPr bwMode="auto">
            <a:xfrm>
              <a:off x="2412" y="1101"/>
              <a:ext cx="1473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DE" sz="1400" b="1" dirty="0">
                  <a:latin typeface="Arial" charset="0"/>
                </a:rPr>
                <a:t>2... Gashaupthahn</a:t>
              </a:r>
              <a:endParaRPr lang="de-AT" sz="1400" b="1" dirty="0">
                <a:latin typeface="Arial" charset="0"/>
              </a:endParaRPr>
            </a:p>
          </p:txBody>
        </p:sp>
        <p:sp>
          <p:nvSpPr>
            <p:cNvPr id="17418" name="Rectangle 25"/>
            <p:cNvSpPr>
              <a:spLocks noChangeArrowheads="1"/>
            </p:cNvSpPr>
            <p:nvPr/>
          </p:nvSpPr>
          <p:spPr bwMode="auto">
            <a:xfrm>
              <a:off x="2413" y="1309"/>
              <a:ext cx="1256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latin typeface="Arial" charset="0"/>
                </a:rPr>
                <a:t>3... Hausdruckregler</a:t>
              </a:r>
              <a:endParaRPr lang="de-AT" sz="1400" b="1" dirty="0">
                <a:latin typeface="Arial" charset="0"/>
              </a:endParaRPr>
            </a:p>
          </p:txBody>
        </p:sp>
        <p:sp>
          <p:nvSpPr>
            <p:cNvPr id="17419" name="Rectangle 42"/>
            <p:cNvSpPr>
              <a:spLocks noChangeArrowheads="1"/>
            </p:cNvSpPr>
            <p:nvPr/>
          </p:nvSpPr>
          <p:spPr bwMode="auto">
            <a:xfrm>
              <a:off x="2412" y="1525"/>
              <a:ext cx="1521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400" b="1" dirty="0">
                  <a:latin typeface="Arial" charset="0"/>
                </a:rPr>
                <a:t>4... Hausanschlusskasten</a:t>
              </a:r>
            </a:p>
            <a:p>
              <a:endParaRPr lang="de-AT" sz="1400" b="1" dirty="0">
                <a:solidFill>
                  <a:schemeClr val="bg2"/>
                </a:solidFill>
                <a:latin typeface="Arial" charset="0"/>
              </a:endParaRPr>
            </a:p>
          </p:txBody>
        </p:sp>
        <p:grpSp>
          <p:nvGrpSpPr>
            <p:cNvPr id="7" name="Group 50"/>
            <p:cNvGrpSpPr>
              <a:grpSpLocks/>
            </p:cNvGrpSpPr>
            <p:nvPr/>
          </p:nvGrpSpPr>
          <p:grpSpPr bwMode="auto">
            <a:xfrm>
              <a:off x="3408" y="2160"/>
              <a:ext cx="1968" cy="1584"/>
              <a:chOff x="2448" y="2352"/>
              <a:chExt cx="2064" cy="1680"/>
            </a:xfrm>
          </p:grpSpPr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2448" y="2352"/>
                <a:ext cx="2064" cy="1680"/>
                <a:chOff x="1056" y="672"/>
                <a:chExt cx="2832" cy="2208"/>
              </a:xfrm>
            </p:grpSpPr>
            <p:pic>
              <p:nvPicPr>
                <p:cNvPr id="17431" name="Picture 15" descr="HA_außen_offen_2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gray">
                <a:xfrm>
                  <a:off x="1056" y="672"/>
                  <a:ext cx="2832" cy="2208"/>
                </a:xfrm>
                <a:prstGeom prst="rect">
                  <a:avLst/>
                </a:prstGeom>
                <a:noFill/>
                <a:ln w="9525">
                  <a:solidFill>
                    <a:srgbClr val="FF66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7432" name="Rectangle 10"/>
                <p:cNvSpPr>
                  <a:spLocks noChangeArrowheads="1"/>
                </p:cNvSpPr>
                <p:nvPr/>
              </p:nvSpPr>
              <p:spPr bwMode="gray">
                <a:xfrm>
                  <a:off x="1056" y="672"/>
                  <a:ext cx="2832" cy="2203"/>
                </a:xfrm>
                <a:prstGeom prst="rect">
                  <a:avLst/>
                </a:prstGeom>
                <a:noFill/>
                <a:ln w="57150">
                  <a:solidFill>
                    <a:srgbClr val="FF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AT" sz="2400">
                    <a:solidFill>
                      <a:schemeClr val="hlink"/>
                    </a:solidFill>
                  </a:endParaRPr>
                </a:p>
              </p:txBody>
            </p:sp>
          </p:grpSp>
          <p:sp>
            <p:nvSpPr>
              <p:cNvPr id="17428" name="Rectangle 44"/>
              <p:cNvSpPr>
                <a:spLocks noChangeArrowheads="1"/>
              </p:cNvSpPr>
              <p:nvPr/>
            </p:nvSpPr>
            <p:spPr bwMode="gray">
              <a:xfrm>
                <a:off x="4252" y="2545"/>
                <a:ext cx="187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chemeClr val="bg2"/>
                    </a:solidFill>
                    <a:latin typeface="Arial" charset="0"/>
                  </a:rPr>
                  <a:t>4</a:t>
                </a:r>
                <a:endParaRPr lang="de-AT" sz="1400" b="1">
                  <a:solidFill>
                    <a:schemeClr val="bg2"/>
                  </a:solidFill>
                  <a:latin typeface="Arial" charset="0"/>
                </a:endParaRPr>
              </a:p>
            </p:txBody>
          </p:sp>
          <p:sp>
            <p:nvSpPr>
              <p:cNvPr id="17429" name="Rectangle 45"/>
              <p:cNvSpPr>
                <a:spLocks noChangeArrowheads="1"/>
              </p:cNvSpPr>
              <p:nvPr/>
            </p:nvSpPr>
            <p:spPr bwMode="gray">
              <a:xfrm>
                <a:off x="3284" y="2640"/>
                <a:ext cx="187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F3F3"/>
                    </a:solidFill>
                    <a:latin typeface="Arial" charset="0"/>
                  </a:rPr>
                  <a:t>3</a:t>
                </a:r>
                <a:endParaRPr lang="de-AT" sz="1400" b="1">
                  <a:solidFill>
                    <a:srgbClr val="FFF3F3"/>
                  </a:solidFill>
                  <a:latin typeface="Arial" charset="0"/>
                </a:endParaRPr>
              </a:p>
            </p:txBody>
          </p:sp>
          <p:sp>
            <p:nvSpPr>
              <p:cNvPr id="17430" name="Rectangle 46"/>
              <p:cNvSpPr>
                <a:spLocks noChangeArrowheads="1"/>
              </p:cNvSpPr>
              <p:nvPr/>
            </p:nvSpPr>
            <p:spPr bwMode="gray">
              <a:xfrm>
                <a:off x="2828" y="2640"/>
                <a:ext cx="186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400" b="1">
                    <a:solidFill>
                      <a:srgbClr val="FFF3F3"/>
                    </a:solidFill>
                    <a:latin typeface="Arial" charset="0"/>
                  </a:rPr>
                  <a:t>2</a:t>
                </a:r>
                <a:endParaRPr lang="de-AT" sz="1400" b="1">
                  <a:solidFill>
                    <a:srgbClr val="FFF3F3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2400" y="3072"/>
              <a:ext cx="1296" cy="1008"/>
              <a:chOff x="2016" y="1728"/>
              <a:chExt cx="1272" cy="960"/>
            </a:xfrm>
          </p:grpSpPr>
          <p:pic>
            <p:nvPicPr>
              <p:cNvPr id="17425" name="Picture 53" descr="r 00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016" y="1728"/>
                <a:ext cx="1272" cy="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6" name="Rectangle 54"/>
              <p:cNvSpPr>
                <a:spLocks noChangeArrowheads="1"/>
              </p:cNvSpPr>
              <p:nvPr/>
            </p:nvSpPr>
            <p:spPr bwMode="auto">
              <a:xfrm>
                <a:off x="2016" y="1728"/>
                <a:ext cx="1248" cy="960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17422" name="Rectangle 57"/>
            <p:cNvSpPr>
              <a:spLocks noChangeArrowheads="1"/>
            </p:cNvSpPr>
            <p:nvPr/>
          </p:nvSpPr>
          <p:spPr bwMode="auto">
            <a:xfrm>
              <a:off x="975" y="1692"/>
              <a:ext cx="90" cy="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de-DE" sz="1400" b="1">
                  <a:solidFill>
                    <a:schemeClr val="bg2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17423" name="Rectangle 58"/>
            <p:cNvSpPr>
              <a:spLocks noChangeArrowheads="1"/>
            </p:cNvSpPr>
            <p:nvPr/>
          </p:nvSpPr>
          <p:spPr bwMode="auto">
            <a:xfrm>
              <a:off x="1837" y="1661"/>
              <a:ext cx="576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7424" name="Rectangle 59"/>
            <p:cNvSpPr>
              <a:spLocks noChangeArrowheads="1"/>
            </p:cNvSpPr>
            <p:nvPr/>
          </p:nvSpPr>
          <p:spPr bwMode="auto">
            <a:xfrm>
              <a:off x="2413" y="1746"/>
              <a:ext cx="1547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de-DE" sz="1400" b="1" dirty="0">
                  <a:latin typeface="Arial" charset="0"/>
                </a:rPr>
                <a:t>5... </a:t>
              </a:r>
              <a:r>
                <a:rPr lang="de-DE" sz="1400" b="1" dirty="0" err="1">
                  <a:latin typeface="Arial" charset="0"/>
                </a:rPr>
                <a:t>Gasstopp</a:t>
              </a:r>
              <a:endParaRPr lang="de-DE" sz="1400" b="1" dirty="0">
                <a:latin typeface="Arial" charset="0"/>
              </a:endParaRPr>
            </a:p>
            <a:p>
              <a:endParaRPr lang="de-AT" sz="1400" b="1" dirty="0">
                <a:solidFill>
                  <a:schemeClr val="bg2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2000" i="1" dirty="0" smtClean="0">
                <a:solidFill>
                  <a:srgbClr val="000000"/>
                </a:solidFill>
              </a:rPr>
              <a:t/>
            </a:r>
            <a:br>
              <a:rPr lang="de-DE" sz="20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Erdgas </a:t>
            </a:r>
            <a:r>
              <a:rPr lang="de-DE" sz="1600" i="1" dirty="0" smtClean="0">
                <a:solidFill>
                  <a:srgbClr val="000000"/>
                </a:solidFill>
              </a:rPr>
              <a:t>und seine</a:t>
            </a:r>
            <a:r>
              <a:rPr lang="de-DE" sz="2000" i="1" dirty="0" smtClean="0">
                <a:solidFill>
                  <a:srgbClr val="000000"/>
                </a:solidFill>
              </a:rPr>
              <a:t> Eigenschaften</a:t>
            </a:r>
            <a:endParaRPr lang="de-AT" sz="2000" i="1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90600" y="1282700"/>
            <a:ext cx="7467600" cy="4664075"/>
            <a:chOff x="624" y="808"/>
            <a:chExt cx="4704" cy="2938"/>
          </a:xfrm>
        </p:grpSpPr>
        <p:sp>
          <p:nvSpPr>
            <p:cNvPr id="12292" name="Text Box 68"/>
            <p:cNvSpPr txBox="1">
              <a:spLocks noChangeArrowheads="1"/>
            </p:cNvSpPr>
            <p:nvPr/>
          </p:nvSpPr>
          <p:spPr bwMode="auto">
            <a:xfrm>
              <a:off x="672" y="808"/>
              <a:ext cx="4472" cy="2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30000" dirty="0">
                  <a:solidFill>
                    <a:srgbClr val="DDDDDD"/>
                  </a:solidFill>
                  <a:latin typeface="Arial" charset="0"/>
                </a:rPr>
                <a:t>CH</a:t>
              </a:r>
              <a:r>
                <a:rPr lang="de-DE" sz="30000" baseline="-25000" dirty="0">
                  <a:solidFill>
                    <a:srgbClr val="DDDDDD"/>
                  </a:solidFill>
                  <a:latin typeface="Arial" charset="0"/>
                </a:rPr>
                <a:t>4</a:t>
              </a:r>
              <a:endParaRPr lang="de-AT" sz="30000" baseline="-25000" dirty="0">
                <a:solidFill>
                  <a:srgbClr val="DDDDDD"/>
                </a:solidFill>
                <a:latin typeface="Arial" charset="0"/>
              </a:endParaRPr>
            </a:p>
          </p:txBody>
        </p:sp>
        <p:sp>
          <p:nvSpPr>
            <p:cNvPr id="12293" name="Rectangle 24"/>
            <p:cNvSpPr>
              <a:spLocks noChangeArrowheads="1"/>
            </p:cNvSpPr>
            <p:nvPr/>
          </p:nvSpPr>
          <p:spPr bwMode="auto">
            <a:xfrm>
              <a:off x="815" y="984"/>
              <a:ext cx="3251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AT" sz="2000" dirty="0">
                  <a:latin typeface="Arial" charset="0"/>
                </a:rPr>
                <a:t>reines Naturprodukt (~ 98 % Methan</a:t>
              </a:r>
              <a:r>
                <a:rPr lang="de-DE" sz="2000" dirty="0">
                  <a:latin typeface="Arial" charset="0"/>
                </a:rPr>
                <a:t> = CH</a:t>
              </a:r>
              <a:r>
                <a:rPr lang="de-DE" sz="2000" baseline="-25000" dirty="0">
                  <a:latin typeface="Arial" charset="0"/>
                </a:rPr>
                <a:t>4</a:t>
              </a:r>
              <a:r>
                <a:rPr lang="de-AT" sz="2000" dirty="0">
                  <a:latin typeface="Arial" charset="0"/>
                </a:rPr>
                <a:t>)</a:t>
              </a:r>
            </a:p>
          </p:txBody>
        </p:sp>
        <p:sp>
          <p:nvSpPr>
            <p:cNvPr id="12294" name="Rectangle 13"/>
            <p:cNvSpPr>
              <a:spLocks noChangeArrowheads="1"/>
            </p:cNvSpPr>
            <p:nvPr/>
          </p:nvSpPr>
          <p:spPr bwMode="auto">
            <a:xfrm>
              <a:off x="816" y="1632"/>
              <a:ext cx="63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AT" sz="2000">
                  <a:solidFill>
                    <a:srgbClr val="FF6600"/>
                  </a:solidFill>
                  <a:latin typeface="Arial" charset="0"/>
                </a:rPr>
                <a:t>ungiftig</a:t>
              </a:r>
            </a:p>
          </p:txBody>
        </p:sp>
        <p:sp>
          <p:nvSpPr>
            <p:cNvPr id="12295" name="Rectangle 12"/>
            <p:cNvSpPr>
              <a:spLocks noChangeArrowheads="1"/>
            </p:cNvSpPr>
            <p:nvPr/>
          </p:nvSpPr>
          <p:spPr bwMode="auto">
            <a:xfrm>
              <a:off x="816" y="1296"/>
              <a:ext cx="59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AT" sz="2000">
                  <a:solidFill>
                    <a:srgbClr val="FF6600"/>
                  </a:solidFill>
                  <a:latin typeface="Arial" charset="0"/>
                </a:rPr>
                <a:t>farblos</a:t>
              </a:r>
            </a:p>
          </p:txBody>
        </p:sp>
        <p:sp>
          <p:nvSpPr>
            <p:cNvPr id="12296" name="Rectangle 14"/>
            <p:cNvSpPr>
              <a:spLocks noChangeArrowheads="1"/>
            </p:cNvSpPr>
            <p:nvPr/>
          </p:nvSpPr>
          <p:spPr bwMode="auto">
            <a:xfrm>
              <a:off x="816" y="1968"/>
              <a:ext cx="451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AT" sz="2000" dirty="0">
                  <a:latin typeface="Arial" charset="0"/>
                </a:rPr>
                <a:t>von Natur aus </a:t>
              </a: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geruchlos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latin typeface="Arial" charset="0"/>
                  <a:sym typeface="Wingdings" pitchFamily="2" charset="2"/>
                </a:rPr>
                <a:t></a:t>
              </a:r>
              <a:r>
                <a:rPr lang="de-AT" sz="2000" dirty="0">
                  <a:latin typeface="Arial" charset="0"/>
                </a:rPr>
                <a:t> in der Ortgasverteilung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odoriert</a:t>
              </a:r>
            </a:p>
          </p:txBody>
        </p:sp>
        <p:sp>
          <p:nvSpPr>
            <p:cNvPr id="12297" name="Rectangle 15"/>
            <p:cNvSpPr>
              <a:spLocks noChangeArrowheads="1"/>
            </p:cNvSpPr>
            <p:nvPr/>
          </p:nvSpPr>
          <p:spPr bwMode="auto">
            <a:xfrm>
              <a:off x="824" y="2312"/>
              <a:ext cx="386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leichter als Luft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latin typeface="Arial" charset="0"/>
                </a:rPr>
                <a:t>– Dichteverhältnis Erdgas/Luft ~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0,57</a:t>
              </a:r>
            </a:p>
          </p:txBody>
        </p:sp>
        <p:sp>
          <p:nvSpPr>
            <p:cNvPr id="12298" name="Rectangle 16"/>
            <p:cNvSpPr>
              <a:spLocks noChangeArrowheads="1"/>
            </p:cNvSpPr>
            <p:nvPr/>
          </p:nvSpPr>
          <p:spPr bwMode="auto">
            <a:xfrm>
              <a:off x="824" y="2648"/>
              <a:ext cx="4368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brennbar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</a:p>
            <a:p>
              <a:pPr algn="l"/>
              <a:r>
                <a:rPr lang="de-AT" sz="2000" dirty="0">
                  <a:latin typeface="Arial" charset="0"/>
                </a:rPr>
                <a:t>Explosionsbereich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: </a:t>
              </a: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4,4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latin typeface="Arial" charset="0"/>
                </a:rPr>
                <a:t>bis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solidFill>
                    <a:srgbClr val="FF6600"/>
                  </a:solidFill>
                  <a:latin typeface="Arial" charset="0"/>
                </a:rPr>
                <a:t>16,5 </a:t>
              </a:r>
              <a:r>
                <a:rPr lang="de-AT" sz="2000" dirty="0" smtClean="0">
                  <a:solidFill>
                    <a:srgbClr val="FF6600"/>
                  </a:solidFill>
                  <a:latin typeface="Arial" charset="0"/>
                </a:rPr>
                <a:t>% V/V</a:t>
              </a:r>
              <a:r>
                <a:rPr lang="de-AT" sz="2000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de-AT" sz="2000" dirty="0" smtClean="0">
                  <a:latin typeface="Arial" charset="0"/>
                </a:rPr>
                <a:t>Erdgas-Luft-Gemisch Zündtemperatur</a:t>
              </a:r>
              <a:r>
                <a:rPr lang="de-AT" sz="2000" dirty="0">
                  <a:latin typeface="Arial" charset="0"/>
                </a:rPr>
                <a:t>: 595 °C	 </a:t>
              </a:r>
            </a:p>
          </p:txBody>
        </p:sp>
        <p:sp>
          <p:nvSpPr>
            <p:cNvPr id="12299" name="Rectangle 26"/>
            <p:cNvSpPr>
              <a:spLocks noChangeArrowheads="1"/>
            </p:cNvSpPr>
            <p:nvPr/>
          </p:nvSpPr>
          <p:spPr bwMode="auto">
            <a:xfrm>
              <a:off x="824" y="3352"/>
              <a:ext cx="217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AT" sz="2000" dirty="0">
                  <a:latin typeface="Arial" charset="0"/>
                </a:rPr>
                <a:t>schadstoffarme</a:t>
              </a:r>
              <a:r>
                <a:rPr lang="de-AT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AT" sz="2000" dirty="0">
                  <a:latin typeface="Arial" charset="0"/>
                </a:rPr>
                <a:t>Verbrennung</a:t>
              </a:r>
            </a:p>
          </p:txBody>
        </p:sp>
        <p:sp>
          <p:nvSpPr>
            <p:cNvPr id="12300" name="AutoShape 51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1360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2301" name="AutoShape 52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169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2302" name="AutoShape 5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2032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2303" name="AutoShape 5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32" y="341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2304" name="AutoShape 6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105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sz="1200" b="1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12305" name="AutoShape 6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2352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sz="1200" b="1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12306" name="AutoShape 6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624" y="2688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sz="1200" b="1">
                <a:solidFill>
                  <a:schemeClr val="folHlin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74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85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DE" sz="1600" i="1" dirty="0" smtClean="0">
                <a:solidFill>
                  <a:srgbClr val="000000"/>
                </a:solidFill>
              </a:rPr>
              <a:t>die</a:t>
            </a:r>
            <a:r>
              <a:rPr lang="de-DE" sz="2000" i="1" dirty="0" smtClean="0">
                <a:solidFill>
                  <a:srgbClr val="000000"/>
                </a:solidFill>
              </a:rPr>
              <a:t> </a:t>
            </a:r>
            <a:r>
              <a:rPr lang="de-AT" sz="2000" i="1" dirty="0" smtClean="0">
                <a:solidFill>
                  <a:srgbClr val="000000"/>
                </a:solidFill>
              </a:rPr>
              <a:t>Gefahrengrenzen</a:t>
            </a:r>
            <a:r>
              <a:rPr lang="de-DE" sz="2000" i="1" dirty="0" smtClean="0">
                <a:solidFill>
                  <a:srgbClr val="000000"/>
                </a:solidFill>
              </a:rPr>
              <a:t> </a:t>
            </a:r>
            <a:r>
              <a:rPr lang="de-DE" sz="1600" i="1" dirty="0" smtClean="0">
                <a:solidFill>
                  <a:srgbClr val="000000"/>
                </a:solidFill>
              </a:rPr>
              <a:t>und</a:t>
            </a:r>
            <a:r>
              <a:rPr lang="de-DE" sz="2000" i="1" dirty="0" smtClean="0">
                <a:solidFill>
                  <a:srgbClr val="000000"/>
                </a:solidFill>
              </a:rPr>
              <a:t> </a:t>
            </a:r>
            <a:br>
              <a:rPr lang="de-DE" sz="20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                Gefahrenquellen </a:t>
            </a:r>
            <a:r>
              <a:rPr lang="de-DE" sz="1600" i="1" dirty="0" smtClean="0">
                <a:solidFill>
                  <a:srgbClr val="000000"/>
                </a:solidFill>
              </a:rPr>
              <a:t>von</a:t>
            </a:r>
            <a:r>
              <a:rPr lang="de-DE" sz="2000" i="1" dirty="0" smtClean="0">
                <a:solidFill>
                  <a:srgbClr val="000000"/>
                </a:solidFill>
              </a:rPr>
              <a:t> Erdgas</a:t>
            </a:r>
            <a:endParaRPr lang="de-AT" sz="2000" i="1" dirty="0" smtClean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70668" y="3332162"/>
            <a:ext cx="2951163" cy="2922588"/>
            <a:chOff x="288" y="2112"/>
            <a:chExt cx="1859" cy="1841"/>
          </a:xfrm>
        </p:grpSpPr>
        <p:sp>
          <p:nvSpPr>
            <p:cNvPr id="13368" name="Freeform 3"/>
            <p:cNvSpPr>
              <a:spLocks/>
            </p:cNvSpPr>
            <p:nvPr/>
          </p:nvSpPr>
          <p:spPr bwMode="gray">
            <a:xfrm>
              <a:off x="612" y="2112"/>
              <a:ext cx="1219" cy="1178"/>
            </a:xfrm>
            <a:custGeom>
              <a:avLst/>
              <a:gdLst>
                <a:gd name="T0" fmla="*/ 249 w 1813"/>
                <a:gd name="T1" fmla="*/ 112 h 1825"/>
                <a:gd name="T2" fmla="*/ 245 w 1813"/>
                <a:gd name="T3" fmla="*/ 128 h 1825"/>
                <a:gd name="T4" fmla="*/ 239 w 1813"/>
                <a:gd name="T5" fmla="*/ 142 h 1825"/>
                <a:gd name="T6" fmla="*/ 231 w 1813"/>
                <a:gd name="T7" fmla="*/ 155 h 1825"/>
                <a:gd name="T8" fmla="*/ 220 w 1813"/>
                <a:gd name="T9" fmla="*/ 167 h 1825"/>
                <a:gd name="T10" fmla="*/ 208 w 1813"/>
                <a:gd name="T11" fmla="*/ 178 h 1825"/>
                <a:gd name="T12" fmla="*/ 194 w 1813"/>
                <a:gd name="T13" fmla="*/ 187 h 1825"/>
                <a:gd name="T14" fmla="*/ 178 w 1813"/>
                <a:gd name="T15" fmla="*/ 194 h 1825"/>
                <a:gd name="T16" fmla="*/ 161 w 1813"/>
                <a:gd name="T17" fmla="*/ 200 h 1825"/>
                <a:gd name="T18" fmla="*/ 143 w 1813"/>
                <a:gd name="T19" fmla="*/ 204 h 1825"/>
                <a:gd name="T20" fmla="*/ 124 w 1813"/>
                <a:gd name="T21" fmla="*/ 205 h 1825"/>
                <a:gd name="T22" fmla="*/ 106 w 1813"/>
                <a:gd name="T23" fmla="*/ 204 h 1825"/>
                <a:gd name="T24" fmla="*/ 87 w 1813"/>
                <a:gd name="T25" fmla="*/ 200 h 1825"/>
                <a:gd name="T26" fmla="*/ 71 w 1813"/>
                <a:gd name="T27" fmla="*/ 194 h 1825"/>
                <a:gd name="T28" fmla="*/ 54 w 1813"/>
                <a:gd name="T29" fmla="*/ 187 h 1825"/>
                <a:gd name="T30" fmla="*/ 41 w 1813"/>
                <a:gd name="T31" fmla="*/ 178 h 1825"/>
                <a:gd name="T32" fmla="*/ 28 w 1813"/>
                <a:gd name="T33" fmla="*/ 167 h 1825"/>
                <a:gd name="T34" fmla="*/ 18 w 1813"/>
                <a:gd name="T35" fmla="*/ 155 h 1825"/>
                <a:gd name="T36" fmla="*/ 10 w 1813"/>
                <a:gd name="T37" fmla="*/ 142 h 1825"/>
                <a:gd name="T38" fmla="*/ 4 w 1813"/>
                <a:gd name="T39" fmla="*/ 128 h 1825"/>
                <a:gd name="T40" fmla="*/ 1 w 1813"/>
                <a:gd name="T41" fmla="*/ 112 h 1825"/>
                <a:gd name="T42" fmla="*/ 0 w 1813"/>
                <a:gd name="T43" fmla="*/ 97 h 1825"/>
                <a:gd name="T44" fmla="*/ 2 w 1813"/>
                <a:gd name="T45" fmla="*/ 82 h 1825"/>
                <a:gd name="T46" fmla="*/ 7 w 1813"/>
                <a:gd name="T47" fmla="*/ 67 h 1825"/>
                <a:gd name="T48" fmla="*/ 15 w 1813"/>
                <a:gd name="T49" fmla="*/ 54 h 1825"/>
                <a:gd name="T50" fmla="*/ 24 w 1813"/>
                <a:gd name="T51" fmla="*/ 41 h 1825"/>
                <a:gd name="T52" fmla="*/ 36 w 1813"/>
                <a:gd name="T53" fmla="*/ 30 h 1825"/>
                <a:gd name="T54" fmla="*/ 50 w 1813"/>
                <a:gd name="T55" fmla="*/ 21 h 1825"/>
                <a:gd name="T56" fmla="*/ 65 w 1813"/>
                <a:gd name="T57" fmla="*/ 12 h 1825"/>
                <a:gd name="T58" fmla="*/ 82 w 1813"/>
                <a:gd name="T59" fmla="*/ 6 h 1825"/>
                <a:gd name="T60" fmla="*/ 99 w 1813"/>
                <a:gd name="T61" fmla="*/ 2 h 1825"/>
                <a:gd name="T62" fmla="*/ 118 w 1813"/>
                <a:gd name="T63" fmla="*/ 0 h 1825"/>
                <a:gd name="T64" fmla="*/ 137 w 1813"/>
                <a:gd name="T65" fmla="*/ 1 h 1825"/>
                <a:gd name="T66" fmla="*/ 155 w 1813"/>
                <a:gd name="T67" fmla="*/ 3 h 1825"/>
                <a:gd name="T68" fmla="*/ 173 w 1813"/>
                <a:gd name="T69" fmla="*/ 8 h 1825"/>
                <a:gd name="T70" fmla="*/ 189 w 1813"/>
                <a:gd name="T71" fmla="*/ 15 h 1825"/>
                <a:gd name="T72" fmla="*/ 204 w 1813"/>
                <a:gd name="T73" fmla="*/ 23 h 1825"/>
                <a:gd name="T74" fmla="*/ 217 w 1813"/>
                <a:gd name="T75" fmla="*/ 34 h 1825"/>
                <a:gd name="T76" fmla="*/ 228 w 1813"/>
                <a:gd name="T77" fmla="*/ 45 h 1825"/>
                <a:gd name="T78" fmla="*/ 237 w 1813"/>
                <a:gd name="T79" fmla="*/ 58 h 1825"/>
                <a:gd name="T80" fmla="*/ 243 w 1813"/>
                <a:gd name="T81" fmla="*/ 72 h 1825"/>
                <a:gd name="T82" fmla="*/ 247 w 1813"/>
                <a:gd name="T83" fmla="*/ 86 h 1825"/>
                <a:gd name="T84" fmla="*/ 249 w 1813"/>
                <a:gd name="T85" fmla="*/ 102 h 18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13"/>
                <a:gd name="T130" fmla="*/ 0 h 1825"/>
                <a:gd name="T131" fmla="*/ 1813 w 1813"/>
                <a:gd name="T132" fmla="*/ 1825 h 182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13" h="1825">
                  <a:moveTo>
                    <a:pt x="1813" y="911"/>
                  </a:moveTo>
                  <a:lnTo>
                    <a:pt x="1811" y="959"/>
                  </a:lnTo>
                  <a:lnTo>
                    <a:pt x="1808" y="1004"/>
                  </a:lnTo>
                  <a:lnTo>
                    <a:pt x="1801" y="1050"/>
                  </a:lnTo>
                  <a:lnTo>
                    <a:pt x="1794" y="1095"/>
                  </a:lnTo>
                  <a:lnTo>
                    <a:pt x="1784" y="1141"/>
                  </a:lnTo>
                  <a:lnTo>
                    <a:pt x="1770" y="1184"/>
                  </a:lnTo>
                  <a:lnTo>
                    <a:pt x="1756" y="1224"/>
                  </a:lnTo>
                  <a:lnTo>
                    <a:pt x="1741" y="1268"/>
                  </a:lnTo>
                  <a:lnTo>
                    <a:pt x="1722" y="1308"/>
                  </a:lnTo>
                  <a:lnTo>
                    <a:pt x="1703" y="1346"/>
                  </a:lnTo>
                  <a:lnTo>
                    <a:pt x="1681" y="1385"/>
                  </a:lnTo>
                  <a:lnTo>
                    <a:pt x="1658" y="1423"/>
                  </a:lnTo>
                  <a:lnTo>
                    <a:pt x="1631" y="1459"/>
                  </a:lnTo>
                  <a:lnTo>
                    <a:pt x="1605" y="1492"/>
                  </a:lnTo>
                  <a:lnTo>
                    <a:pt x="1576" y="1526"/>
                  </a:lnTo>
                  <a:lnTo>
                    <a:pt x="1545" y="1557"/>
                  </a:lnTo>
                  <a:lnTo>
                    <a:pt x="1514" y="1588"/>
                  </a:lnTo>
                  <a:lnTo>
                    <a:pt x="1481" y="1617"/>
                  </a:lnTo>
                  <a:lnTo>
                    <a:pt x="1447" y="1643"/>
                  </a:lnTo>
                  <a:lnTo>
                    <a:pt x="1411" y="1669"/>
                  </a:lnTo>
                  <a:lnTo>
                    <a:pt x="1375" y="1693"/>
                  </a:lnTo>
                  <a:lnTo>
                    <a:pt x="1337" y="1715"/>
                  </a:lnTo>
                  <a:lnTo>
                    <a:pt x="1296" y="1734"/>
                  </a:lnTo>
                  <a:lnTo>
                    <a:pt x="1258" y="1753"/>
                  </a:lnTo>
                  <a:lnTo>
                    <a:pt x="1215" y="1770"/>
                  </a:lnTo>
                  <a:lnTo>
                    <a:pt x="1174" y="1784"/>
                  </a:lnTo>
                  <a:lnTo>
                    <a:pt x="1131" y="1796"/>
                  </a:lnTo>
                  <a:lnTo>
                    <a:pt x="1088" y="1806"/>
                  </a:lnTo>
                  <a:lnTo>
                    <a:pt x="1043" y="1815"/>
                  </a:lnTo>
                  <a:lnTo>
                    <a:pt x="997" y="1820"/>
                  </a:lnTo>
                  <a:lnTo>
                    <a:pt x="952" y="1825"/>
                  </a:lnTo>
                  <a:lnTo>
                    <a:pt x="904" y="1825"/>
                  </a:lnTo>
                  <a:lnTo>
                    <a:pt x="858" y="1825"/>
                  </a:lnTo>
                  <a:lnTo>
                    <a:pt x="813" y="1820"/>
                  </a:lnTo>
                  <a:lnTo>
                    <a:pt x="768" y="1815"/>
                  </a:lnTo>
                  <a:lnTo>
                    <a:pt x="722" y="1806"/>
                  </a:lnTo>
                  <a:lnTo>
                    <a:pt x="679" y="1796"/>
                  </a:lnTo>
                  <a:lnTo>
                    <a:pt x="636" y="1784"/>
                  </a:lnTo>
                  <a:lnTo>
                    <a:pt x="595" y="1770"/>
                  </a:lnTo>
                  <a:lnTo>
                    <a:pt x="552" y="1753"/>
                  </a:lnTo>
                  <a:lnTo>
                    <a:pt x="514" y="1734"/>
                  </a:lnTo>
                  <a:lnTo>
                    <a:pt x="473" y="1715"/>
                  </a:lnTo>
                  <a:lnTo>
                    <a:pt x="435" y="1693"/>
                  </a:lnTo>
                  <a:lnTo>
                    <a:pt x="399" y="1669"/>
                  </a:lnTo>
                  <a:lnTo>
                    <a:pt x="363" y="1643"/>
                  </a:lnTo>
                  <a:lnTo>
                    <a:pt x="330" y="1617"/>
                  </a:lnTo>
                  <a:lnTo>
                    <a:pt x="296" y="1588"/>
                  </a:lnTo>
                  <a:lnTo>
                    <a:pt x="265" y="1557"/>
                  </a:lnTo>
                  <a:lnTo>
                    <a:pt x="234" y="1526"/>
                  </a:lnTo>
                  <a:lnTo>
                    <a:pt x="205" y="1492"/>
                  </a:lnTo>
                  <a:lnTo>
                    <a:pt x="179" y="1459"/>
                  </a:lnTo>
                  <a:lnTo>
                    <a:pt x="155" y="1423"/>
                  </a:lnTo>
                  <a:lnTo>
                    <a:pt x="131" y="1385"/>
                  </a:lnTo>
                  <a:lnTo>
                    <a:pt x="110" y="1346"/>
                  </a:lnTo>
                  <a:lnTo>
                    <a:pt x="88" y="1308"/>
                  </a:lnTo>
                  <a:lnTo>
                    <a:pt x="71" y="1268"/>
                  </a:lnTo>
                  <a:lnTo>
                    <a:pt x="55" y="1224"/>
                  </a:lnTo>
                  <a:lnTo>
                    <a:pt x="40" y="1184"/>
                  </a:lnTo>
                  <a:lnTo>
                    <a:pt x="28" y="1141"/>
                  </a:lnTo>
                  <a:lnTo>
                    <a:pt x="16" y="1095"/>
                  </a:lnTo>
                  <a:lnTo>
                    <a:pt x="9" y="1050"/>
                  </a:lnTo>
                  <a:lnTo>
                    <a:pt x="4" y="1004"/>
                  </a:lnTo>
                  <a:lnTo>
                    <a:pt x="0" y="959"/>
                  </a:lnTo>
                  <a:lnTo>
                    <a:pt x="0" y="911"/>
                  </a:lnTo>
                  <a:lnTo>
                    <a:pt x="0" y="866"/>
                  </a:lnTo>
                  <a:lnTo>
                    <a:pt x="4" y="818"/>
                  </a:lnTo>
                  <a:lnTo>
                    <a:pt x="9" y="772"/>
                  </a:lnTo>
                  <a:lnTo>
                    <a:pt x="16" y="729"/>
                  </a:lnTo>
                  <a:lnTo>
                    <a:pt x="28" y="684"/>
                  </a:lnTo>
                  <a:lnTo>
                    <a:pt x="40" y="641"/>
                  </a:lnTo>
                  <a:lnTo>
                    <a:pt x="55" y="598"/>
                  </a:lnTo>
                  <a:lnTo>
                    <a:pt x="71" y="557"/>
                  </a:lnTo>
                  <a:lnTo>
                    <a:pt x="88" y="516"/>
                  </a:lnTo>
                  <a:lnTo>
                    <a:pt x="110" y="478"/>
                  </a:lnTo>
                  <a:lnTo>
                    <a:pt x="131" y="440"/>
                  </a:lnTo>
                  <a:lnTo>
                    <a:pt x="155" y="402"/>
                  </a:lnTo>
                  <a:lnTo>
                    <a:pt x="179" y="366"/>
                  </a:lnTo>
                  <a:lnTo>
                    <a:pt x="205" y="332"/>
                  </a:lnTo>
                  <a:lnTo>
                    <a:pt x="234" y="299"/>
                  </a:lnTo>
                  <a:lnTo>
                    <a:pt x="265" y="268"/>
                  </a:lnTo>
                  <a:lnTo>
                    <a:pt x="296" y="237"/>
                  </a:lnTo>
                  <a:lnTo>
                    <a:pt x="330" y="208"/>
                  </a:lnTo>
                  <a:lnTo>
                    <a:pt x="363" y="182"/>
                  </a:lnTo>
                  <a:lnTo>
                    <a:pt x="399" y="155"/>
                  </a:lnTo>
                  <a:lnTo>
                    <a:pt x="435" y="131"/>
                  </a:lnTo>
                  <a:lnTo>
                    <a:pt x="473" y="110"/>
                  </a:lnTo>
                  <a:lnTo>
                    <a:pt x="514" y="91"/>
                  </a:lnTo>
                  <a:lnTo>
                    <a:pt x="552" y="72"/>
                  </a:lnTo>
                  <a:lnTo>
                    <a:pt x="595" y="55"/>
                  </a:lnTo>
                  <a:lnTo>
                    <a:pt x="636" y="40"/>
                  </a:lnTo>
                  <a:lnTo>
                    <a:pt x="679" y="28"/>
                  </a:lnTo>
                  <a:lnTo>
                    <a:pt x="722" y="19"/>
                  </a:lnTo>
                  <a:lnTo>
                    <a:pt x="768" y="9"/>
                  </a:lnTo>
                  <a:lnTo>
                    <a:pt x="813" y="5"/>
                  </a:lnTo>
                  <a:lnTo>
                    <a:pt x="858" y="0"/>
                  </a:lnTo>
                  <a:lnTo>
                    <a:pt x="904" y="0"/>
                  </a:lnTo>
                  <a:lnTo>
                    <a:pt x="952" y="0"/>
                  </a:lnTo>
                  <a:lnTo>
                    <a:pt x="997" y="5"/>
                  </a:lnTo>
                  <a:lnTo>
                    <a:pt x="1043" y="9"/>
                  </a:lnTo>
                  <a:lnTo>
                    <a:pt x="1088" y="19"/>
                  </a:lnTo>
                  <a:lnTo>
                    <a:pt x="1131" y="28"/>
                  </a:lnTo>
                  <a:lnTo>
                    <a:pt x="1174" y="40"/>
                  </a:lnTo>
                  <a:lnTo>
                    <a:pt x="1215" y="55"/>
                  </a:lnTo>
                  <a:lnTo>
                    <a:pt x="1258" y="72"/>
                  </a:lnTo>
                  <a:lnTo>
                    <a:pt x="1296" y="91"/>
                  </a:lnTo>
                  <a:lnTo>
                    <a:pt x="1337" y="110"/>
                  </a:lnTo>
                  <a:lnTo>
                    <a:pt x="1375" y="131"/>
                  </a:lnTo>
                  <a:lnTo>
                    <a:pt x="1411" y="155"/>
                  </a:lnTo>
                  <a:lnTo>
                    <a:pt x="1447" y="182"/>
                  </a:lnTo>
                  <a:lnTo>
                    <a:pt x="1481" y="208"/>
                  </a:lnTo>
                  <a:lnTo>
                    <a:pt x="1514" y="237"/>
                  </a:lnTo>
                  <a:lnTo>
                    <a:pt x="1545" y="268"/>
                  </a:lnTo>
                  <a:lnTo>
                    <a:pt x="1576" y="299"/>
                  </a:lnTo>
                  <a:lnTo>
                    <a:pt x="1605" y="332"/>
                  </a:lnTo>
                  <a:lnTo>
                    <a:pt x="1631" y="366"/>
                  </a:lnTo>
                  <a:lnTo>
                    <a:pt x="1658" y="402"/>
                  </a:lnTo>
                  <a:lnTo>
                    <a:pt x="1681" y="440"/>
                  </a:lnTo>
                  <a:lnTo>
                    <a:pt x="1703" y="478"/>
                  </a:lnTo>
                  <a:lnTo>
                    <a:pt x="1722" y="516"/>
                  </a:lnTo>
                  <a:lnTo>
                    <a:pt x="1741" y="557"/>
                  </a:lnTo>
                  <a:lnTo>
                    <a:pt x="1756" y="598"/>
                  </a:lnTo>
                  <a:lnTo>
                    <a:pt x="1770" y="641"/>
                  </a:lnTo>
                  <a:lnTo>
                    <a:pt x="1784" y="684"/>
                  </a:lnTo>
                  <a:lnTo>
                    <a:pt x="1794" y="729"/>
                  </a:lnTo>
                  <a:lnTo>
                    <a:pt x="1801" y="772"/>
                  </a:lnTo>
                  <a:lnTo>
                    <a:pt x="1808" y="818"/>
                  </a:lnTo>
                  <a:lnTo>
                    <a:pt x="1811" y="866"/>
                  </a:lnTo>
                  <a:lnTo>
                    <a:pt x="1813" y="9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69" name="Freeform 4"/>
            <p:cNvSpPr>
              <a:spLocks/>
            </p:cNvSpPr>
            <p:nvPr/>
          </p:nvSpPr>
          <p:spPr bwMode="gray">
            <a:xfrm>
              <a:off x="929" y="2764"/>
              <a:ext cx="1218" cy="1180"/>
            </a:xfrm>
            <a:custGeom>
              <a:avLst/>
              <a:gdLst>
                <a:gd name="T0" fmla="*/ 247 w 1813"/>
                <a:gd name="T1" fmla="*/ 113 h 1827"/>
                <a:gd name="T2" fmla="*/ 244 w 1813"/>
                <a:gd name="T3" fmla="*/ 129 h 1827"/>
                <a:gd name="T4" fmla="*/ 238 w 1813"/>
                <a:gd name="T5" fmla="*/ 143 h 1827"/>
                <a:gd name="T6" fmla="*/ 230 w 1813"/>
                <a:gd name="T7" fmla="*/ 156 h 1827"/>
                <a:gd name="T8" fmla="*/ 220 w 1813"/>
                <a:gd name="T9" fmla="*/ 168 h 1827"/>
                <a:gd name="T10" fmla="*/ 208 w 1813"/>
                <a:gd name="T11" fmla="*/ 178 h 1827"/>
                <a:gd name="T12" fmla="*/ 193 w 1813"/>
                <a:gd name="T13" fmla="*/ 188 h 1827"/>
                <a:gd name="T14" fmla="*/ 178 w 1813"/>
                <a:gd name="T15" fmla="*/ 195 h 1827"/>
                <a:gd name="T16" fmla="*/ 161 w 1813"/>
                <a:gd name="T17" fmla="*/ 201 h 1827"/>
                <a:gd name="T18" fmla="*/ 143 w 1813"/>
                <a:gd name="T19" fmla="*/ 204 h 1827"/>
                <a:gd name="T20" fmla="*/ 124 w 1813"/>
                <a:gd name="T21" fmla="*/ 205 h 1827"/>
                <a:gd name="T22" fmla="*/ 105 w 1813"/>
                <a:gd name="T23" fmla="*/ 204 h 1827"/>
                <a:gd name="T24" fmla="*/ 87 w 1813"/>
                <a:gd name="T25" fmla="*/ 201 h 1827"/>
                <a:gd name="T26" fmla="*/ 71 w 1813"/>
                <a:gd name="T27" fmla="*/ 195 h 1827"/>
                <a:gd name="T28" fmla="*/ 54 w 1813"/>
                <a:gd name="T29" fmla="*/ 188 h 1827"/>
                <a:gd name="T30" fmla="*/ 40 w 1813"/>
                <a:gd name="T31" fmla="*/ 178 h 1827"/>
                <a:gd name="T32" fmla="*/ 28 w 1813"/>
                <a:gd name="T33" fmla="*/ 168 h 1827"/>
                <a:gd name="T34" fmla="*/ 18 w 1813"/>
                <a:gd name="T35" fmla="*/ 156 h 1827"/>
                <a:gd name="T36" fmla="*/ 9 w 1813"/>
                <a:gd name="T37" fmla="*/ 143 h 1827"/>
                <a:gd name="T38" fmla="*/ 4 w 1813"/>
                <a:gd name="T39" fmla="*/ 129 h 1827"/>
                <a:gd name="T40" fmla="*/ 1 w 1813"/>
                <a:gd name="T41" fmla="*/ 113 h 1827"/>
                <a:gd name="T42" fmla="*/ 0 w 1813"/>
                <a:gd name="T43" fmla="*/ 98 h 1827"/>
                <a:gd name="T44" fmla="*/ 3 w 1813"/>
                <a:gd name="T45" fmla="*/ 82 h 1827"/>
                <a:gd name="T46" fmla="*/ 7 w 1813"/>
                <a:gd name="T47" fmla="*/ 68 h 1827"/>
                <a:gd name="T48" fmla="*/ 15 w 1813"/>
                <a:gd name="T49" fmla="*/ 54 h 1827"/>
                <a:gd name="T50" fmla="*/ 24 w 1813"/>
                <a:gd name="T51" fmla="*/ 41 h 1827"/>
                <a:gd name="T52" fmla="*/ 36 w 1813"/>
                <a:gd name="T53" fmla="*/ 30 h 1827"/>
                <a:gd name="T54" fmla="*/ 50 w 1813"/>
                <a:gd name="T55" fmla="*/ 21 h 1827"/>
                <a:gd name="T56" fmla="*/ 65 w 1813"/>
                <a:gd name="T57" fmla="*/ 12 h 1827"/>
                <a:gd name="T58" fmla="*/ 82 w 1813"/>
                <a:gd name="T59" fmla="*/ 6 h 1827"/>
                <a:gd name="T60" fmla="*/ 99 w 1813"/>
                <a:gd name="T61" fmla="*/ 2 h 1827"/>
                <a:gd name="T62" fmla="*/ 118 w 1813"/>
                <a:gd name="T63" fmla="*/ 1 h 1827"/>
                <a:gd name="T64" fmla="*/ 137 w 1813"/>
                <a:gd name="T65" fmla="*/ 1 h 1827"/>
                <a:gd name="T66" fmla="*/ 155 w 1813"/>
                <a:gd name="T67" fmla="*/ 3 h 1827"/>
                <a:gd name="T68" fmla="*/ 173 w 1813"/>
                <a:gd name="T69" fmla="*/ 8 h 1827"/>
                <a:gd name="T70" fmla="*/ 188 w 1813"/>
                <a:gd name="T71" fmla="*/ 15 h 1827"/>
                <a:gd name="T72" fmla="*/ 203 w 1813"/>
                <a:gd name="T73" fmla="*/ 24 h 1827"/>
                <a:gd name="T74" fmla="*/ 216 w 1813"/>
                <a:gd name="T75" fmla="*/ 34 h 1827"/>
                <a:gd name="T76" fmla="*/ 227 w 1813"/>
                <a:gd name="T77" fmla="*/ 45 h 1827"/>
                <a:gd name="T78" fmla="*/ 236 w 1813"/>
                <a:gd name="T79" fmla="*/ 58 h 1827"/>
                <a:gd name="T80" fmla="*/ 243 w 1813"/>
                <a:gd name="T81" fmla="*/ 72 h 1827"/>
                <a:gd name="T82" fmla="*/ 247 w 1813"/>
                <a:gd name="T83" fmla="*/ 87 h 1827"/>
                <a:gd name="T84" fmla="*/ 248 w 1813"/>
                <a:gd name="T85" fmla="*/ 103 h 18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13"/>
                <a:gd name="T130" fmla="*/ 0 h 1827"/>
                <a:gd name="T131" fmla="*/ 1813 w 1813"/>
                <a:gd name="T132" fmla="*/ 1827 h 18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13" h="1827">
                  <a:moveTo>
                    <a:pt x="1813" y="914"/>
                  </a:moveTo>
                  <a:lnTo>
                    <a:pt x="1813" y="961"/>
                  </a:lnTo>
                  <a:lnTo>
                    <a:pt x="1808" y="1007"/>
                  </a:lnTo>
                  <a:lnTo>
                    <a:pt x="1804" y="1052"/>
                  </a:lnTo>
                  <a:lnTo>
                    <a:pt x="1797" y="1098"/>
                  </a:lnTo>
                  <a:lnTo>
                    <a:pt x="1785" y="1143"/>
                  </a:lnTo>
                  <a:lnTo>
                    <a:pt x="1773" y="1186"/>
                  </a:lnTo>
                  <a:lnTo>
                    <a:pt x="1758" y="1227"/>
                  </a:lnTo>
                  <a:lnTo>
                    <a:pt x="1741" y="1270"/>
                  </a:lnTo>
                  <a:lnTo>
                    <a:pt x="1725" y="1311"/>
                  </a:lnTo>
                  <a:lnTo>
                    <a:pt x="1703" y="1349"/>
                  </a:lnTo>
                  <a:lnTo>
                    <a:pt x="1682" y="1387"/>
                  </a:lnTo>
                  <a:lnTo>
                    <a:pt x="1658" y="1425"/>
                  </a:lnTo>
                  <a:lnTo>
                    <a:pt x="1634" y="1461"/>
                  </a:lnTo>
                  <a:lnTo>
                    <a:pt x="1605" y="1495"/>
                  </a:lnTo>
                  <a:lnTo>
                    <a:pt x="1576" y="1528"/>
                  </a:lnTo>
                  <a:lnTo>
                    <a:pt x="1548" y="1559"/>
                  </a:lnTo>
                  <a:lnTo>
                    <a:pt x="1517" y="1590"/>
                  </a:lnTo>
                  <a:lnTo>
                    <a:pt x="1483" y="1619"/>
                  </a:lnTo>
                  <a:lnTo>
                    <a:pt x="1450" y="1645"/>
                  </a:lnTo>
                  <a:lnTo>
                    <a:pt x="1414" y="1672"/>
                  </a:lnTo>
                  <a:lnTo>
                    <a:pt x="1375" y="1696"/>
                  </a:lnTo>
                  <a:lnTo>
                    <a:pt x="1337" y="1717"/>
                  </a:lnTo>
                  <a:lnTo>
                    <a:pt x="1299" y="1736"/>
                  </a:lnTo>
                  <a:lnTo>
                    <a:pt x="1258" y="1755"/>
                  </a:lnTo>
                  <a:lnTo>
                    <a:pt x="1217" y="1772"/>
                  </a:lnTo>
                  <a:lnTo>
                    <a:pt x="1177" y="1787"/>
                  </a:lnTo>
                  <a:lnTo>
                    <a:pt x="1134" y="1799"/>
                  </a:lnTo>
                  <a:lnTo>
                    <a:pt x="1088" y="1808"/>
                  </a:lnTo>
                  <a:lnTo>
                    <a:pt x="1045" y="1818"/>
                  </a:lnTo>
                  <a:lnTo>
                    <a:pt x="1000" y="1822"/>
                  </a:lnTo>
                  <a:lnTo>
                    <a:pt x="952" y="1827"/>
                  </a:lnTo>
                  <a:lnTo>
                    <a:pt x="906" y="1827"/>
                  </a:lnTo>
                  <a:lnTo>
                    <a:pt x="861" y="1827"/>
                  </a:lnTo>
                  <a:lnTo>
                    <a:pt x="813" y="1822"/>
                  </a:lnTo>
                  <a:lnTo>
                    <a:pt x="768" y="1818"/>
                  </a:lnTo>
                  <a:lnTo>
                    <a:pt x="725" y="1808"/>
                  </a:lnTo>
                  <a:lnTo>
                    <a:pt x="682" y="1799"/>
                  </a:lnTo>
                  <a:lnTo>
                    <a:pt x="638" y="1787"/>
                  </a:lnTo>
                  <a:lnTo>
                    <a:pt x="595" y="1772"/>
                  </a:lnTo>
                  <a:lnTo>
                    <a:pt x="555" y="1755"/>
                  </a:lnTo>
                  <a:lnTo>
                    <a:pt x="514" y="1736"/>
                  </a:lnTo>
                  <a:lnTo>
                    <a:pt x="476" y="1717"/>
                  </a:lnTo>
                  <a:lnTo>
                    <a:pt x="438" y="1696"/>
                  </a:lnTo>
                  <a:lnTo>
                    <a:pt x="399" y="1672"/>
                  </a:lnTo>
                  <a:lnTo>
                    <a:pt x="363" y="1645"/>
                  </a:lnTo>
                  <a:lnTo>
                    <a:pt x="330" y="1619"/>
                  </a:lnTo>
                  <a:lnTo>
                    <a:pt x="296" y="1590"/>
                  </a:lnTo>
                  <a:lnTo>
                    <a:pt x="265" y="1559"/>
                  </a:lnTo>
                  <a:lnTo>
                    <a:pt x="237" y="1528"/>
                  </a:lnTo>
                  <a:lnTo>
                    <a:pt x="208" y="1495"/>
                  </a:lnTo>
                  <a:lnTo>
                    <a:pt x="179" y="1461"/>
                  </a:lnTo>
                  <a:lnTo>
                    <a:pt x="155" y="1425"/>
                  </a:lnTo>
                  <a:lnTo>
                    <a:pt x="131" y="1387"/>
                  </a:lnTo>
                  <a:lnTo>
                    <a:pt x="110" y="1349"/>
                  </a:lnTo>
                  <a:lnTo>
                    <a:pt x="88" y="1311"/>
                  </a:lnTo>
                  <a:lnTo>
                    <a:pt x="71" y="1270"/>
                  </a:lnTo>
                  <a:lnTo>
                    <a:pt x="55" y="1227"/>
                  </a:lnTo>
                  <a:lnTo>
                    <a:pt x="40" y="1186"/>
                  </a:lnTo>
                  <a:lnTo>
                    <a:pt x="28" y="1143"/>
                  </a:lnTo>
                  <a:lnTo>
                    <a:pt x="19" y="1098"/>
                  </a:lnTo>
                  <a:lnTo>
                    <a:pt x="9" y="1052"/>
                  </a:lnTo>
                  <a:lnTo>
                    <a:pt x="4" y="1007"/>
                  </a:lnTo>
                  <a:lnTo>
                    <a:pt x="0" y="961"/>
                  </a:lnTo>
                  <a:lnTo>
                    <a:pt x="0" y="914"/>
                  </a:lnTo>
                  <a:lnTo>
                    <a:pt x="0" y="868"/>
                  </a:lnTo>
                  <a:lnTo>
                    <a:pt x="4" y="820"/>
                  </a:lnTo>
                  <a:lnTo>
                    <a:pt x="9" y="775"/>
                  </a:lnTo>
                  <a:lnTo>
                    <a:pt x="19" y="729"/>
                  </a:lnTo>
                  <a:lnTo>
                    <a:pt x="28" y="686"/>
                  </a:lnTo>
                  <a:lnTo>
                    <a:pt x="40" y="643"/>
                  </a:lnTo>
                  <a:lnTo>
                    <a:pt x="55" y="600"/>
                  </a:lnTo>
                  <a:lnTo>
                    <a:pt x="71" y="559"/>
                  </a:lnTo>
                  <a:lnTo>
                    <a:pt x="88" y="519"/>
                  </a:lnTo>
                  <a:lnTo>
                    <a:pt x="110" y="478"/>
                  </a:lnTo>
                  <a:lnTo>
                    <a:pt x="131" y="440"/>
                  </a:lnTo>
                  <a:lnTo>
                    <a:pt x="155" y="404"/>
                  </a:lnTo>
                  <a:lnTo>
                    <a:pt x="179" y="368"/>
                  </a:lnTo>
                  <a:lnTo>
                    <a:pt x="208" y="332"/>
                  </a:lnTo>
                  <a:lnTo>
                    <a:pt x="237" y="301"/>
                  </a:lnTo>
                  <a:lnTo>
                    <a:pt x="265" y="268"/>
                  </a:lnTo>
                  <a:lnTo>
                    <a:pt x="296" y="239"/>
                  </a:lnTo>
                  <a:lnTo>
                    <a:pt x="330" y="210"/>
                  </a:lnTo>
                  <a:lnTo>
                    <a:pt x="363" y="182"/>
                  </a:lnTo>
                  <a:lnTo>
                    <a:pt x="399" y="158"/>
                  </a:lnTo>
                  <a:lnTo>
                    <a:pt x="438" y="134"/>
                  </a:lnTo>
                  <a:lnTo>
                    <a:pt x="476" y="110"/>
                  </a:lnTo>
                  <a:lnTo>
                    <a:pt x="514" y="91"/>
                  </a:lnTo>
                  <a:lnTo>
                    <a:pt x="555" y="72"/>
                  </a:lnTo>
                  <a:lnTo>
                    <a:pt x="595" y="55"/>
                  </a:lnTo>
                  <a:lnTo>
                    <a:pt x="638" y="40"/>
                  </a:lnTo>
                  <a:lnTo>
                    <a:pt x="682" y="28"/>
                  </a:lnTo>
                  <a:lnTo>
                    <a:pt x="725" y="19"/>
                  </a:lnTo>
                  <a:lnTo>
                    <a:pt x="768" y="12"/>
                  </a:lnTo>
                  <a:lnTo>
                    <a:pt x="813" y="5"/>
                  </a:lnTo>
                  <a:lnTo>
                    <a:pt x="861" y="2"/>
                  </a:lnTo>
                  <a:lnTo>
                    <a:pt x="906" y="0"/>
                  </a:lnTo>
                  <a:lnTo>
                    <a:pt x="952" y="2"/>
                  </a:lnTo>
                  <a:lnTo>
                    <a:pt x="1000" y="5"/>
                  </a:lnTo>
                  <a:lnTo>
                    <a:pt x="1045" y="12"/>
                  </a:lnTo>
                  <a:lnTo>
                    <a:pt x="1088" y="19"/>
                  </a:lnTo>
                  <a:lnTo>
                    <a:pt x="1134" y="28"/>
                  </a:lnTo>
                  <a:lnTo>
                    <a:pt x="1177" y="40"/>
                  </a:lnTo>
                  <a:lnTo>
                    <a:pt x="1217" y="55"/>
                  </a:lnTo>
                  <a:lnTo>
                    <a:pt x="1258" y="72"/>
                  </a:lnTo>
                  <a:lnTo>
                    <a:pt x="1299" y="91"/>
                  </a:lnTo>
                  <a:lnTo>
                    <a:pt x="1337" y="110"/>
                  </a:lnTo>
                  <a:lnTo>
                    <a:pt x="1375" y="134"/>
                  </a:lnTo>
                  <a:lnTo>
                    <a:pt x="1414" y="158"/>
                  </a:lnTo>
                  <a:lnTo>
                    <a:pt x="1450" y="182"/>
                  </a:lnTo>
                  <a:lnTo>
                    <a:pt x="1483" y="210"/>
                  </a:lnTo>
                  <a:lnTo>
                    <a:pt x="1517" y="239"/>
                  </a:lnTo>
                  <a:lnTo>
                    <a:pt x="1548" y="268"/>
                  </a:lnTo>
                  <a:lnTo>
                    <a:pt x="1576" y="301"/>
                  </a:lnTo>
                  <a:lnTo>
                    <a:pt x="1605" y="332"/>
                  </a:lnTo>
                  <a:lnTo>
                    <a:pt x="1634" y="368"/>
                  </a:lnTo>
                  <a:lnTo>
                    <a:pt x="1658" y="404"/>
                  </a:lnTo>
                  <a:lnTo>
                    <a:pt x="1682" y="440"/>
                  </a:lnTo>
                  <a:lnTo>
                    <a:pt x="1703" y="478"/>
                  </a:lnTo>
                  <a:lnTo>
                    <a:pt x="1725" y="519"/>
                  </a:lnTo>
                  <a:lnTo>
                    <a:pt x="1741" y="559"/>
                  </a:lnTo>
                  <a:lnTo>
                    <a:pt x="1758" y="600"/>
                  </a:lnTo>
                  <a:lnTo>
                    <a:pt x="1773" y="643"/>
                  </a:lnTo>
                  <a:lnTo>
                    <a:pt x="1785" y="686"/>
                  </a:lnTo>
                  <a:lnTo>
                    <a:pt x="1797" y="729"/>
                  </a:lnTo>
                  <a:lnTo>
                    <a:pt x="1804" y="775"/>
                  </a:lnTo>
                  <a:lnTo>
                    <a:pt x="1808" y="820"/>
                  </a:lnTo>
                  <a:lnTo>
                    <a:pt x="1813" y="868"/>
                  </a:lnTo>
                  <a:lnTo>
                    <a:pt x="1813" y="914"/>
                  </a:ln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0" name="Freeform 5"/>
            <p:cNvSpPr>
              <a:spLocks/>
            </p:cNvSpPr>
            <p:nvPr/>
          </p:nvSpPr>
          <p:spPr bwMode="gray">
            <a:xfrm>
              <a:off x="1222" y="2756"/>
              <a:ext cx="588" cy="467"/>
            </a:xfrm>
            <a:custGeom>
              <a:avLst/>
              <a:gdLst>
                <a:gd name="T0" fmla="*/ 119 w 876"/>
                <a:gd name="T1" fmla="*/ 12 h 722"/>
                <a:gd name="T2" fmla="*/ 111 w 876"/>
                <a:gd name="T3" fmla="*/ 9 h 722"/>
                <a:gd name="T4" fmla="*/ 102 w 876"/>
                <a:gd name="T5" fmla="*/ 6 h 722"/>
                <a:gd name="T6" fmla="*/ 92 w 876"/>
                <a:gd name="T7" fmla="*/ 3 h 722"/>
                <a:gd name="T8" fmla="*/ 82 w 876"/>
                <a:gd name="T9" fmla="*/ 1 h 722"/>
                <a:gd name="T10" fmla="*/ 73 w 876"/>
                <a:gd name="T11" fmla="*/ 1 h 722"/>
                <a:gd name="T12" fmla="*/ 62 w 876"/>
                <a:gd name="T13" fmla="*/ 0 h 722"/>
                <a:gd name="T14" fmla="*/ 52 w 876"/>
                <a:gd name="T15" fmla="*/ 1 h 722"/>
                <a:gd name="T16" fmla="*/ 41 w 876"/>
                <a:gd name="T17" fmla="*/ 2 h 722"/>
                <a:gd name="T18" fmla="*/ 31 w 876"/>
                <a:gd name="T19" fmla="*/ 3 h 722"/>
                <a:gd name="T20" fmla="*/ 21 w 876"/>
                <a:gd name="T21" fmla="*/ 6 h 722"/>
                <a:gd name="T22" fmla="*/ 10 w 876"/>
                <a:gd name="T23" fmla="*/ 10 h 722"/>
                <a:gd name="T24" fmla="*/ 2 w 876"/>
                <a:gd name="T25" fmla="*/ 14 h 722"/>
                <a:gd name="T26" fmla="*/ 3 w 876"/>
                <a:gd name="T27" fmla="*/ 16 h 722"/>
                <a:gd name="T28" fmla="*/ 7 w 876"/>
                <a:gd name="T29" fmla="*/ 19 h 722"/>
                <a:gd name="T30" fmla="*/ 12 w 876"/>
                <a:gd name="T31" fmla="*/ 22 h 722"/>
                <a:gd name="T32" fmla="*/ 19 w 876"/>
                <a:gd name="T33" fmla="*/ 27 h 722"/>
                <a:gd name="T34" fmla="*/ 26 w 876"/>
                <a:gd name="T35" fmla="*/ 32 h 722"/>
                <a:gd name="T36" fmla="*/ 31 w 876"/>
                <a:gd name="T37" fmla="*/ 38 h 722"/>
                <a:gd name="T38" fmla="*/ 36 w 876"/>
                <a:gd name="T39" fmla="*/ 43 h 722"/>
                <a:gd name="T40" fmla="*/ 42 w 876"/>
                <a:gd name="T41" fmla="*/ 49 h 722"/>
                <a:gd name="T42" fmla="*/ 46 w 876"/>
                <a:gd name="T43" fmla="*/ 57 h 722"/>
                <a:gd name="T44" fmla="*/ 51 w 876"/>
                <a:gd name="T45" fmla="*/ 65 h 722"/>
                <a:gd name="T46" fmla="*/ 54 w 876"/>
                <a:gd name="T47" fmla="*/ 73 h 722"/>
                <a:gd name="T48" fmla="*/ 56 w 876"/>
                <a:gd name="T49" fmla="*/ 80 h 722"/>
                <a:gd name="T50" fmla="*/ 60 w 876"/>
                <a:gd name="T51" fmla="*/ 80 h 722"/>
                <a:gd name="T52" fmla="*/ 68 w 876"/>
                <a:gd name="T53" fmla="*/ 76 h 722"/>
                <a:gd name="T54" fmla="*/ 75 w 876"/>
                <a:gd name="T55" fmla="*/ 72 h 722"/>
                <a:gd name="T56" fmla="*/ 85 w 876"/>
                <a:gd name="T57" fmla="*/ 65 h 722"/>
                <a:gd name="T58" fmla="*/ 93 w 876"/>
                <a:gd name="T59" fmla="*/ 59 h 722"/>
                <a:gd name="T60" fmla="*/ 99 w 876"/>
                <a:gd name="T61" fmla="*/ 52 h 722"/>
                <a:gd name="T62" fmla="*/ 105 w 876"/>
                <a:gd name="T63" fmla="*/ 45 h 722"/>
                <a:gd name="T64" fmla="*/ 110 w 876"/>
                <a:gd name="T65" fmla="*/ 36 h 722"/>
                <a:gd name="T66" fmla="*/ 114 w 876"/>
                <a:gd name="T67" fmla="*/ 29 h 722"/>
                <a:gd name="T68" fmla="*/ 117 w 876"/>
                <a:gd name="T69" fmla="*/ 19 h 722"/>
                <a:gd name="T70" fmla="*/ 119 w 876"/>
                <a:gd name="T71" fmla="*/ 14 h 7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6"/>
                <a:gd name="T109" fmla="*/ 0 h 722"/>
                <a:gd name="T110" fmla="*/ 876 w 876"/>
                <a:gd name="T111" fmla="*/ 722 h 7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6" h="722">
                  <a:moveTo>
                    <a:pt x="876" y="126"/>
                  </a:moveTo>
                  <a:lnTo>
                    <a:pt x="876" y="112"/>
                  </a:lnTo>
                  <a:lnTo>
                    <a:pt x="847" y="93"/>
                  </a:lnTo>
                  <a:lnTo>
                    <a:pt x="818" y="76"/>
                  </a:lnTo>
                  <a:lnTo>
                    <a:pt x="785" y="62"/>
                  </a:lnTo>
                  <a:lnTo>
                    <a:pt x="747" y="50"/>
                  </a:lnTo>
                  <a:lnTo>
                    <a:pt x="711" y="38"/>
                  </a:lnTo>
                  <a:lnTo>
                    <a:pt x="675" y="26"/>
                  </a:lnTo>
                  <a:lnTo>
                    <a:pt x="637" y="19"/>
                  </a:lnTo>
                  <a:lnTo>
                    <a:pt x="601" y="12"/>
                  </a:lnTo>
                  <a:lnTo>
                    <a:pt x="567" y="7"/>
                  </a:lnTo>
                  <a:lnTo>
                    <a:pt x="536" y="4"/>
                  </a:lnTo>
                  <a:lnTo>
                    <a:pt x="500" y="2"/>
                  </a:lnTo>
                  <a:lnTo>
                    <a:pt x="457" y="0"/>
                  </a:lnTo>
                  <a:lnTo>
                    <a:pt x="419" y="2"/>
                  </a:lnTo>
                  <a:lnTo>
                    <a:pt x="378" y="4"/>
                  </a:lnTo>
                  <a:lnTo>
                    <a:pt x="342" y="7"/>
                  </a:lnTo>
                  <a:lnTo>
                    <a:pt x="299" y="14"/>
                  </a:lnTo>
                  <a:lnTo>
                    <a:pt x="263" y="21"/>
                  </a:lnTo>
                  <a:lnTo>
                    <a:pt x="227" y="31"/>
                  </a:lnTo>
                  <a:lnTo>
                    <a:pt x="191" y="40"/>
                  </a:lnTo>
                  <a:lnTo>
                    <a:pt x="153" y="55"/>
                  </a:lnTo>
                  <a:lnTo>
                    <a:pt x="113" y="69"/>
                  </a:lnTo>
                  <a:lnTo>
                    <a:pt x="74" y="86"/>
                  </a:lnTo>
                  <a:lnTo>
                    <a:pt x="46" y="100"/>
                  </a:lnTo>
                  <a:lnTo>
                    <a:pt x="14" y="117"/>
                  </a:lnTo>
                  <a:lnTo>
                    <a:pt x="0" y="131"/>
                  </a:lnTo>
                  <a:lnTo>
                    <a:pt x="19" y="143"/>
                  </a:lnTo>
                  <a:lnTo>
                    <a:pt x="38" y="157"/>
                  </a:lnTo>
                  <a:lnTo>
                    <a:pt x="55" y="169"/>
                  </a:lnTo>
                  <a:lnTo>
                    <a:pt x="74" y="181"/>
                  </a:lnTo>
                  <a:lnTo>
                    <a:pt x="89" y="196"/>
                  </a:lnTo>
                  <a:lnTo>
                    <a:pt x="120" y="220"/>
                  </a:lnTo>
                  <a:lnTo>
                    <a:pt x="139" y="239"/>
                  </a:lnTo>
                  <a:lnTo>
                    <a:pt x="163" y="258"/>
                  </a:lnTo>
                  <a:lnTo>
                    <a:pt x="187" y="284"/>
                  </a:lnTo>
                  <a:lnTo>
                    <a:pt x="208" y="306"/>
                  </a:lnTo>
                  <a:lnTo>
                    <a:pt x="227" y="330"/>
                  </a:lnTo>
                  <a:lnTo>
                    <a:pt x="247" y="354"/>
                  </a:lnTo>
                  <a:lnTo>
                    <a:pt x="263" y="375"/>
                  </a:lnTo>
                  <a:lnTo>
                    <a:pt x="282" y="404"/>
                  </a:lnTo>
                  <a:lnTo>
                    <a:pt x="304" y="437"/>
                  </a:lnTo>
                  <a:lnTo>
                    <a:pt x="325" y="476"/>
                  </a:lnTo>
                  <a:lnTo>
                    <a:pt x="342" y="504"/>
                  </a:lnTo>
                  <a:lnTo>
                    <a:pt x="357" y="535"/>
                  </a:lnTo>
                  <a:lnTo>
                    <a:pt x="373" y="571"/>
                  </a:lnTo>
                  <a:lnTo>
                    <a:pt x="388" y="610"/>
                  </a:lnTo>
                  <a:lnTo>
                    <a:pt x="400" y="643"/>
                  </a:lnTo>
                  <a:lnTo>
                    <a:pt x="409" y="677"/>
                  </a:lnTo>
                  <a:lnTo>
                    <a:pt x="412" y="705"/>
                  </a:lnTo>
                  <a:lnTo>
                    <a:pt x="414" y="722"/>
                  </a:lnTo>
                  <a:lnTo>
                    <a:pt x="443" y="708"/>
                  </a:lnTo>
                  <a:lnTo>
                    <a:pt x="474" y="688"/>
                  </a:lnTo>
                  <a:lnTo>
                    <a:pt x="498" y="674"/>
                  </a:lnTo>
                  <a:lnTo>
                    <a:pt x="524" y="653"/>
                  </a:lnTo>
                  <a:lnTo>
                    <a:pt x="550" y="636"/>
                  </a:lnTo>
                  <a:lnTo>
                    <a:pt x="586" y="607"/>
                  </a:lnTo>
                  <a:lnTo>
                    <a:pt x="625" y="571"/>
                  </a:lnTo>
                  <a:lnTo>
                    <a:pt x="656" y="545"/>
                  </a:lnTo>
                  <a:lnTo>
                    <a:pt x="677" y="521"/>
                  </a:lnTo>
                  <a:lnTo>
                    <a:pt x="701" y="490"/>
                  </a:lnTo>
                  <a:lnTo>
                    <a:pt x="723" y="459"/>
                  </a:lnTo>
                  <a:lnTo>
                    <a:pt x="747" y="428"/>
                  </a:lnTo>
                  <a:lnTo>
                    <a:pt x="766" y="397"/>
                  </a:lnTo>
                  <a:lnTo>
                    <a:pt x="787" y="361"/>
                  </a:lnTo>
                  <a:lnTo>
                    <a:pt x="806" y="323"/>
                  </a:lnTo>
                  <a:lnTo>
                    <a:pt x="826" y="287"/>
                  </a:lnTo>
                  <a:lnTo>
                    <a:pt x="840" y="253"/>
                  </a:lnTo>
                  <a:lnTo>
                    <a:pt x="852" y="215"/>
                  </a:lnTo>
                  <a:lnTo>
                    <a:pt x="864" y="174"/>
                  </a:lnTo>
                  <a:lnTo>
                    <a:pt x="876" y="124"/>
                  </a:lnTo>
                  <a:lnTo>
                    <a:pt x="876" y="126"/>
                  </a:lnTo>
                  <a:close/>
                </a:path>
              </a:pathLst>
            </a:custGeom>
            <a:solidFill>
              <a:srgbClr val="CC99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1" name="Freeform 6"/>
            <p:cNvSpPr>
              <a:spLocks/>
            </p:cNvSpPr>
            <p:nvPr/>
          </p:nvSpPr>
          <p:spPr bwMode="gray">
            <a:xfrm>
              <a:off x="288" y="2774"/>
              <a:ext cx="1218" cy="1179"/>
            </a:xfrm>
            <a:custGeom>
              <a:avLst/>
              <a:gdLst>
                <a:gd name="T0" fmla="*/ 247 w 1813"/>
                <a:gd name="T1" fmla="*/ 112 h 1827"/>
                <a:gd name="T2" fmla="*/ 244 w 1813"/>
                <a:gd name="T3" fmla="*/ 128 h 1827"/>
                <a:gd name="T4" fmla="*/ 238 w 1813"/>
                <a:gd name="T5" fmla="*/ 142 h 1827"/>
                <a:gd name="T6" fmla="*/ 230 w 1813"/>
                <a:gd name="T7" fmla="*/ 156 h 1827"/>
                <a:gd name="T8" fmla="*/ 220 w 1813"/>
                <a:gd name="T9" fmla="*/ 167 h 1827"/>
                <a:gd name="T10" fmla="*/ 207 w 1813"/>
                <a:gd name="T11" fmla="*/ 178 h 1827"/>
                <a:gd name="T12" fmla="*/ 193 w 1813"/>
                <a:gd name="T13" fmla="*/ 187 h 1827"/>
                <a:gd name="T14" fmla="*/ 177 w 1813"/>
                <a:gd name="T15" fmla="*/ 194 h 1827"/>
                <a:gd name="T16" fmla="*/ 161 w 1813"/>
                <a:gd name="T17" fmla="*/ 200 h 1827"/>
                <a:gd name="T18" fmla="*/ 142 w 1813"/>
                <a:gd name="T19" fmla="*/ 204 h 1827"/>
                <a:gd name="T20" fmla="*/ 124 w 1813"/>
                <a:gd name="T21" fmla="*/ 205 h 1827"/>
                <a:gd name="T22" fmla="*/ 105 w 1813"/>
                <a:gd name="T23" fmla="*/ 204 h 1827"/>
                <a:gd name="T24" fmla="*/ 87 w 1813"/>
                <a:gd name="T25" fmla="*/ 200 h 1827"/>
                <a:gd name="T26" fmla="*/ 71 w 1813"/>
                <a:gd name="T27" fmla="*/ 194 h 1827"/>
                <a:gd name="T28" fmla="*/ 54 w 1813"/>
                <a:gd name="T29" fmla="*/ 187 h 1827"/>
                <a:gd name="T30" fmla="*/ 40 w 1813"/>
                <a:gd name="T31" fmla="*/ 178 h 1827"/>
                <a:gd name="T32" fmla="*/ 28 w 1813"/>
                <a:gd name="T33" fmla="*/ 167 h 1827"/>
                <a:gd name="T34" fmla="*/ 18 w 1813"/>
                <a:gd name="T35" fmla="*/ 156 h 1827"/>
                <a:gd name="T36" fmla="*/ 9 w 1813"/>
                <a:gd name="T37" fmla="*/ 142 h 1827"/>
                <a:gd name="T38" fmla="*/ 4 w 1813"/>
                <a:gd name="T39" fmla="*/ 128 h 1827"/>
                <a:gd name="T40" fmla="*/ 1 w 1813"/>
                <a:gd name="T41" fmla="*/ 112 h 1827"/>
                <a:gd name="T42" fmla="*/ 0 w 1813"/>
                <a:gd name="T43" fmla="*/ 97 h 1827"/>
                <a:gd name="T44" fmla="*/ 2 w 1813"/>
                <a:gd name="T45" fmla="*/ 81 h 1827"/>
                <a:gd name="T46" fmla="*/ 7 w 1813"/>
                <a:gd name="T47" fmla="*/ 67 h 1827"/>
                <a:gd name="T48" fmla="*/ 15 w 1813"/>
                <a:gd name="T49" fmla="*/ 54 h 1827"/>
                <a:gd name="T50" fmla="*/ 24 w 1813"/>
                <a:gd name="T51" fmla="*/ 41 h 1827"/>
                <a:gd name="T52" fmla="*/ 36 w 1813"/>
                <a:gd name="T53" fmla="*/ 30 h 1827"/>
                <a:gd name="T54" fmla="*/ 50 w 1813"/>
                <a:gd name="T55" fmla="*/ 21 h 1827"/>
                <a:gd name="T56" fmla="*/ 65 w 1813"/>
                <a:gd name="T57" fmla="*/ 12 h 1827"/>
                <a:gd name="T58" fmla="*/ 82 w 1813"/>
                <a:gd name="T59" fmla="*/ 6 h 1827"/>
                <a:gd name="T60" fmla="*/ 99 w 1813"/>
                <a:gd name="T61" fmla="*/ 2 h 1827"/>
                <a:gd name="T62" fmla="*/ 118 w 1813"/>
                <a:gd name="T63" fmla="*/ 1 h 1827"/>
                <a:gd name="T64" fmla="*/ 136 w 1813"/>
                <a:gd name="T65" fmla="*/ 1 h 1827"/>
                <a:gd name="T66" fmla="*/ 155 w 1813"/>
                <a:gd name="T67" fmla="*/ 3 h 1827"/>
                <a:gd name="T68" fmla="*/ 173 w 1813"/>
                <a:gd name="T69" fmla="*/ 8 h 1827"/>
                <a:gd name="T70" fmla="*/ 188 w 1813"/>
                <a:gd name="T71" fmla="*/ 15 h 1827"/>
                <a:gd name="T72" fmla="*/ 203 w 1813"/>
                <a:gd name="T73" fmla="*/ 24 h 1827"/>
                <a:gd name="T74" fmla="*/ 216 w 1813"/>
                <a:gd name="T75" fmla="*/ 34 h 1827"/>
                <a:gd name="T76" fmla="*/ 227 w 1813"/>
                <a:gd name="T77" fmla="*/ 45 h 1827"/>
                <a:gd name="T78" fmla="*/ 236 w 1813"/>
                <a:gd name="T79" fmla="*/ 58 h 1827"/>
                <a:gd name="T80" fmla="*/ 243 w 1813"/>
                <a:gd name="T81" fmla="*/ 72 h 1827"/>
                <a:gd name="T82" fmla="*/ 247 w 1813"/>
                <a:gd name="T83" fmla="*/ 86 h 1827"/>
                <a:gd name="T84" fmla="*/ 248 w 1813"/>
                <a:gd name="T85" fmla="*/ 103 h 18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13"/>
                <a:gd name="T130" fmla="*/ 0 h 1827"/>
                <a:gd name="T131" fmla="*/ 1813 w 1813"/>
                <a:gd name="T132" fmla="*/ 1827 h 18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13" h="1827">
                  <a:moveTo>
                    <a:pt x="1813" y="914"/>
                  </a:moveTo>
                  <a:lnTo>
                    <a:pt x="1811" y="961"/>
                  </a:lnTo>
                  <a:lnTo>
                    <a:pt x="1809" y="1007"/>
                  </a:lnTo>
                  <a:lnTo>
                    <a:pt x="1801" y="1052"/>
                  </a:lnTo>
                  <a:lnTo>
                    <a:pt x="1794" y="1098"/>
                  </a:lnTo>
                  <a:lnTo>
                    <a:pt x="1785" y="1141"/>
                  </a:lnTo>
                  <a:lnTo>
                    <a:pt x="1770" y="1186"/>
                  </a:lnTo>
                  <a:lnTo>
                    <a:pt x="1758" y="1227"/>
                  </a:lnTo>
                  <a:lnTo>
                    <a:pt x="1742" y="1270"/>
                  </a:lnTo>
                  <a:lnTo>
                    <a:pt x="1722" y="1311"/>
                  </a:lnTo>
                  <a:lnTo>
                    <a:pt x="1703" y="1349"/>
                  </a:lnTo>
                  <a:lnTo>
                    <a:pt x="1682" y="1387"/>
                  </a:lnTo>
                  <a:lnTo>
                    <a:pt x="1658" y="1425"/>
                  </a:lnTo>
                  <a:lnTo>
                    <a:pt x="1631" y="1459"/>
                  </a:lnTo>
                  <a:lnTo>
                    <a:pt x="1605" y="1495"/>
                  </a:lnTo>
                  <a:lnTo>
                    <a:pt x="1576" y="1528"/>
                  </a:lnTo>
                  <a:lnTo>
                    <a:pt x="1545" y="1559"/>
                  </a:lnTo>
                  <a:lnTo>
                    <a:pt x="1514" y="1590"/>
                  </a:lnTo>
                  <a:lnTo>
                    <a:pt x="1481" y="1619"/>
                  </a:lnTo>
                  <a:lnTo>
                    <a:pt x="1447" y="1646"/>
                  </a:lnTo>
                  <a:lnTo>
                    <a:pt x="1411" y="1672"/>
                  </a:lnTo>
                  <a:lnTo>
                    <a:pt x="1375" y="1696"/>
                  </a:lnTo>
                  <a:lnTo>
                    <a:pt x="1337" y="1717"/>
                  </a:lnTo>
                  <a:lnTo>
                    <a:pt x="1297" y="1736"/>
                  </a:lnTo>
                  <a:lnTo>
                    <a:pt x="1258" y="1756"/>
                  </a:lnTo>
                  <a:lnTo>
                    <a:pt x="1215" y="1772"/>
                  </a:lnTo>
                  <a:lnTo>
                    <a:pt x="1175" y="1787"/>
                  </a:lnTo>
                  <a:lnTo>
                    <a:pt x="1131" y="1799"/>
                  </a:lnTo>
                  <a:lnTo>
                    <a:pt x="1088" y="1808"/>
                  </a:lnTo>
                  <a:lnTo>
                    <a:pt x="1043" y="1818"/>
                  </a:lnTo>
                  <a:lnTo>
                    <a:pt x="997" y="1823"/>
                  </a:lnTo>
                  <a:lnTo>
                    <a:pt x="952" y="1827"/>
                  </a:lnTo>
                  <a:lnTo>
                    <a:pt x="904" y="1827"/>
                  </a:lnTo>
                  <a:lnTo>
                    <a:pt x="859" y="1827"/>
                  </a:lnTo>
                  <a:lnTo>
                    <a:pt x="813" y="1823"/>
                  </a:lnTo>
                  <a:lnTo>
                    <a:pt x="768" y="1818"/>
                  </a:lnTo>
                  <a:lnTo>
                    <a:pt x="722" y="1808"/>
                  </a:lnTo>
                  <a:lnTo>
                    <a:pt x="679" y="1799"/>
                  </a:lnTo>
                  <a:lnTo>
                    <a:pt x="636" y="1787"/>
                  </a:lnTo>
                  <a:lnTo>
                    <a:pt x="596" y="1772"/>
                  </a:lnTo>
                  <a:lnTo>
                    <a:pt x="552" y="1756"/>
                  </a:lnTo>
                  <a:lnTo>
                    <a:pt x="514" y="1736"/>
                  </a:lnTo>
                  <a:lnTo>
                    <a:pt x="473" y="1717"/>
                  </a:lnTo>
                  <a:lnTo>
                    <a:pt x="435" y="1696"/>
                  </a:lnTo>
                  <a:lnTo>
                    <a:pt x="399" y="1672"/>
                  </a:lnTo>
                  <a:lnTo>
                    <a:pt x="363" y="1646"/>
                  </a:lnTo>
                  <a:lnTo>
                    <a:pt x="330" y="1619"/>
                  </a:lnTo>
                  <a:lnTo>
                    <a:pt x="296" y="1590"/>
                  </a:lnTo>
                  <a:lnTo>
                    <a:pt x="265" y="1559"/>
                  </a:lnTo>
                  <a:lnTo>
                    <a:pt x="234" y="1528"/>
                  </a:lnTo>
                  <a:lnTo>
                    <a:pt x="208" y="1495"/>
                  </a:lnTo>
                  <a:lnTo>
                    <a:pt x="179" y="1459"/>
                  </a:lnTo>
                  <a:lnTo>
                    <a:pt x="155" y="1425"/>
                  </a:lnTo>
                  <a:lnTo>
                    <a:pt x="131" y="1387"/>
                  </a:lnTo>
                  <a:lnTo>
                    <a:pt x="110" y="1349"/>
                  </a:lnTo>
                  <a:lnTo>
                    <a:pt x="88" y="1311"/>
                  </a:lnTo>
                  <a:lnTo>
                    <a:pt x="72" y="1270"/>
                  </a:lnTo>
                  <a:lnTo>
                    <a:pt x="55" y="1227"/>
                  </a:lnTo>
                  <a:lnTo>
                    <a:pt x="40" y="1186"/>
                  </a:lnTo>
                  <a:lnTo>
                    <a:pt x="28" y="1141"/>
                  </a:lnTo>
                  <a:lnTo>
                    <a:pt x="16" y="1098"/>
                  </a:lnTo>
                  <a:lnTo>
                    <a:pt x="9" y="1052"/>
                  </a:lnTo>
                  <a:lnTo>
                    <a:pt x="5" y="1007"/>
                  </a:lnTo>
                  <a:lnTo>
                    <a:pt x="0" y="961"/>
                  </a:lnTo>
                  <a:lnTo>
                    <a:pt x="0" y="914"/>
                  </a:lnTo>
                  <a:lnTo>
                    <a:pt x="0" y="868"/>
                  </a:lnTo>
                  <a:lnTo>
                    <a:pt x="5" y="820"/>
                  </a:lnTo>
                  <a:lnTo>
                    <a:pt x="9" y="775"/>
                  </a:lnTo>
                  <a:lnTo>
                    <a:pt x="16" y="729"/>
                  </a:lnTo>
                  <a:lnTo>
                    <a:pt x="28" y="686"/>
                  </a:lnTo>
                  <a:lnTo>
                    <a:pt x="40" y="643"/>
                  </a:lnTo>
                  <a:lnTo>
                    <a:pt x="55" y="600"/>
                  </a:lnTo>
                  <a:lnTo>
                    <a:pt x="72" y="560"/>
                  </a:lnTo>
                  <a:lnTo>
                    <a:pt x="88" y="519"/>
                  </a:lnTo>
                  <a:lnTo>
                    <a:pt x="110" y="478"/>
                  </a:lnTo>
                  <a:lnTo>
                    <a:pt x="131" y="440"/>
                  </a:lnTo>
                  <a:lnTo>
                    <a:pt x="155" y="404"/>
                  </a:lnTo>
                  <a:lnTo>
                    <a:pt x="179" y="368"/>
                  </a:lnTo>
                  <a:lnTo>
                    <a:pt x="208" y="332"/>
                  </a:lnTo>
                  <a:lnTo>
                    <a:pt x="234" y="299"/>
                  </a:lnTo>
                  <a:lnTo>
                    <a:pt x="265" y="268"/>
                  </a:lnTo>
                  <a:lnTo>
                    <a:pt x="296" y="239"/>
                  </a:lnTo>
                  <a:lnTo>
                    <a:pt x="330" y="210"/>
                  </a:lnTo>
                  <a:lnTo>
                    <a:pt x="363" y="182"/>
                  </a:lnTo>
                  <a:lnTo>
                    <a:pt x="399" y="158"/>
                  </a:lnTo>
                  <a:lnTo>
                    <a:pt x="435" y="134"/>
                  </a:lnTo>
                  <a:lnTo>
                    <a:pt x="473" y="110"/>
                  </a:lnTo>
                  <a:lnTo>
                    <a:pt x="514" y="91"/>
                  </a:lnTo>
                  <a:lnTo>
                    <a:pt x="552" y="72"/>
                  </a:lnTo>
                  <a:lnTo>
                    <a:pt x="596" y="55"/>
                  </a:lnTo>
                  <a:lnTo>
                    <a:pt x="636" y="40"/>
                  </a:lnTo>
                  <a:lnTo>
                    <a:pt x="679" y="29"/>
                  </a:lnTo>
                  <a:lnTo>
                    <a:pt x="722" y="19"/>
                  </a:lnTo>
                  <a:lnTo>
                    <a:pt x="768" y="12"/>
                  </a:lnTo>
                  <a:lnTo>
                    <a:pt x="813" y="5"/>
                  </a:lnTo>
                  <a:lnTo>
                    <a:pt x="859" y="2"/>
                  </a:lnTo>
                  <a:lnTo>
                    <a:pt x="904" y="0"/>
                  </a:lnTo>
                  <a:lnTo>
                    <a:pt x="952" y="2"/>
                  </a:lnTo>
                  <a:lnTo>
                    <a:pt x="997" y="5"/>
                  </a:lnTo>
                  <a:lnTo>
                    <a:pt x="1043" y="12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5" y="40"/>
                  </a:lnTo>
                  <a:lnTo>
                    <a:pt x="1215" y="55"/>
                  </a:lnTo>
                  <a:lnTo>
                    <a:pt x="1258" y="72"/>
                  </a:lnTo>
                  <a:lnTo>
                    <a:pt x="1297" y="91"/>
                  </a:lnTo>
                  <a:lnTo>
                    <a:pt x="1337" y="110"/>
                  </a:lnTo>
                  <a:lnTo>
                    <a:pt x="1375" y="134"/>
                  </a:lnTo>
                  <a:lnTo>
                    <a:pt x="1411" y="158"/>
                  </a:lnTo>
                  <a:lnTo>
                    <a:pt x="1447" y="182"/>
                  </a:lnTo>
                  <a:lnTo>
                    <a:pt x="1481" y="210"/>
                  </a:lnTo>
                  <a:lnTo>
                    <a:pt x="1514" y="239"/>
                  </a:lnTo>
                  <a:lnTo>
                    <a:pt x="1545" y="268"/>
                  </a:lnTo>
                  <a:lnTo>
                    <a:pt x="1576" y="299"/>
                  </a:lnTo>
                  <a:lnTo>
                    <a:pt x="1605" y="332"/>
                  </a:lnTo>
                  <a:lnTo>
                    <a:pt x="1631" y="368"/>
                  </a:lnTo>
                  <a:lnTo>
                    <a:pt x="1658" y="404"/>
                  </a:lnTo>
                  <a:lnTo>
                    <a:pt x="1682" y="440"/>
                  </a:lnTo>
                  <a:lnTo>
                    <a:pt x="1703" y="478"/>
                  </a:lnTo>
                  <a:lnTo>
                    <a:pt x="1722" y="519"/>
                  </a:lnTo>
                  <a:lnTo>
                    <a:pt x="1742" y="560"/>
                  </a:lnTo>
                  <a:lnTo>
                    <a:pt x="1758" y="600"/>
                  </a:lnTo>
                  <a:lnTo>
                    <a:pt x="1770" y="643"/>
                  </a:lnTo>
                  <a:lnTo>
                    <a:pt x="1785" y="686"/>
                  </a:lnTo>
                  <a:lnTo>
                    <a:pt x="1794" y="729"/>
                  </a:lnTo>
                  <a:lnTo>
                    <a:pt x="1801" y="775"/>
                  </a:lnTo>
                  <a:lnTo>
                    <a:pt x="1809" y="820"/>
                  </a:lnTo>
                  <a:lnTo>
                    <a:pt x="1811" y="868"/>
                  </a:lnTo>
                  <a:lnTo>
                    <a:pt x="1813" y="914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2" name="Freeform 7"/>
            <p:cNvSpPr>
              <a:spLocks/>
            </p:cNvSpPr>
            <p:nvPr/>
          </p:nvSpPr>
          <p:spPr bwMode="gray">
            <a:xfrm>
              <a:off x="623" y="2770"/>
              <a:ext cx="599" cy="465"/>
            </a:xfrm>
            <a:custGeom>
              <a:avLst/>
              <a:gdLst>
                <a:gd name="T0" fmla="*/ 3 w 893"/>
                <a:gd name="T1" fmla="*/ 10 h 720"/>
                <a:gd name="T2" fmla="*/ 13 w 893"/>
                <a:gd name="T3" fmla="*/ 7 h 720"/>
                <a:gd name="T4" fmla="*/ 21 w 893"/>
                <a:gd name="T5" fmla="*/ 4 h 720"/>
                <a:gd name="T6" fmla="*/ 32 w 893"/>
                <a:gd name="T7" fmla="*/ 2 h 720"/>
                <a:gd name="T8" fmla="*/ 42 w 893"/>
                <a:gd name="T9" fmla="*/ 1 h 720"/>
                <a:gd name="T10" fmla="*/ 52 w 893"/>
                <a:gd name="T11" fmla="*/ 0 h 720"/>
                <a:gd name="T12" fmla="*/ 62 w 893"/>
                <a:gd name="T13" fmla="*/ 0 h 720"/>
                <a:gd name="T14" fmla="*/ 74 w 893"/>
                <a:gd name="T15" fmla="*/ 1 h 720"/>
                <a:gd name="T16" fmla="*/ 83 w 893"/>
                <a:gd name="T17" fmla="*/ 2 h 720"/>
                <a:gd name="T18" fmla="*/ 93 w 893"/>
                <a:gd name="T19" fmla="*/ 4 h 720"/>
                <a:gd name="T20" fmla="*/ 103 w 893"/>
                <a:gd name="T21" fmla="*/ 8 h 720"/>
                <a:gd name="T22" fmla="*/ 113 w 893"/>
                <a:gd name="T23" fmla="*/ 11 h 720"/>
                <a:gd name="T24" fmla="*/ 121 w 893"/>
                <a:gd name="T25" fmla="*/ 15 h 720"/>
                <a:gd name="T26" fmla="*/ 115 w 893"/>
                <a:gd name="T27" fmla="*/ 18 h 720"/>
                <a:gd name="T28" fmla="*/ 109 w 893"/>
                <a:gd name="T29" fmla="*/ 22 h 720"/>
                <a:gd name="T30" fmla="*/ 103 w 893"/>
                <a:gd name="T31" fmla="*/ 25 h 720"/>
                <a:gd name="T32" fmla="*/ 98 w 893"/>
                <a:gd name="T33" fmla="*/ 30 h 720"/>
                <a:gd name="T34" fmla="*/ 91 w 893"/>
                <a:gd name="T35" fmla="*/ 36 h 720"/>
                <a:gd name="T36" fmla="*/ 86 w 893"/>
                <a:gd name="T37" fmla="*/ 40 h 720"/>
                <a:gd name="T38" fmla="*/ 81 w 893"/>
                <a:gd name="T39" fmla="*/ 45 h 720"/>
                <a:gd name="T40" fmla="*/ 75 w 893"/>
                <a:gd name="T41" fmla="*/ 54 h 720"/>
                <a:gd name="T42" fmla="*/ 71 w 893"/>
                <a:gd name="T43" fmla="*/ 60 h 720"/>
                <a:gd name="T44" fmla="*/ 66 w 893"/>
                <a:gd name="T45" fmla="*/ 69 h 720"/>
                <a:gd name="T46" fmla="*/ 64 w 893"/>
                <a:gd name="T47" fmla="*/ 75 h 720"/>
                <a:gd name="T48" fmla="*/ 63 w 893"/>
                <a:gd name="T49" fmla="*/ 81 h 720"/>
                <a:gd name="T50" fmla="*/ 56 w 893"/>
                <a:gd name="T51" fmla="*/ 77 h 720"/>
                <a:gd name="T52" fmla="*/ 48 w 893"/>
                <a:gd name="T53" fmla="*/ 74 h 720"/>
                <a:gd name="T54" fmla="*/ 40 w 893"/>
                <a:gd name="T55" fmla="*/ 68 h 720"/>
                <a:gd name="T56" fmla="*/ 31 w 893"/>
                <a:gd name="T57" fmla="*/ 61 h 720"/>
                <a:gd name="T58" fmla="*/ 24 w 893"/>
                <a:gd name="T59" fmla="*/ 55 h 720"/>
                <a:gd name="T60" fmla="*/ 18 w 893"/>
                <a:gd name="T61" fmla="*/ 48 h 720"/>
                <a:gd name="T62" fmla="*/ 13 w 893"/>
                <a:gd name="T63" fmla="*/ 41 h 720"/>
                <a:gd name="T64" fmla="*/ 7 w 893"/>
                <a:gd name="T65" fmla="*/ 32 h 720"/>
                <a:gd name="T66" fmla="*/ 3 w 893"/>
                <a:gd name="T67" fmla="*/ 24 h 720"/>
                <a:gd name="T68" fmla="*/ 1 w 893"/>
                <a:gd name="T69" fmla="*/ 17 h 720"/>
                <a:gd name="T70" fmla="*/ 0 w 893"/>
                <a:gd name="T71" fmla="*/ 11 h 7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93"/>
                <a:gd name="T109" fmla="*/ 0 h 720"/>
                <a:gd name="T110" fmla="*/ 893 w 893"/>
                <a:gd name="T111" fmla="*/ 720 h 7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93" h="720">
                  <a:moveTo>
                    <a:pt x="3" y="102"/>
                  </a:moveTo>
                  <a:lnTo>
                    <a:pt x="20" y="93"/>
                  </a:lnTo>
                  <a:lnTo>
                    <a:pt x="55" y="74"/>
                  </a:lnTo>
                  <a:lnTo>
                    <a:pt x="94" y="62"/>
                  </a:lnTo>
                  <a:lnTo>
                    <a:pt x="120" y="50"/>
                  </a:lnTo>
                  <a:lnTo>
                    <a:pt x="158" y="38"/>
                  </a:lnTo>
                  <a:lnTo>
                    <a:pt x="199" y="26"/>
                  </a:lnTo>
                  <a:lnTo>
                    <a:pt x="237" y="19"/>
                  </a:lnTo>
                  <a:lnTo>
                    <a:pt x="276" y="12"/>
                  </a:lnTo>
                  <a:lnTo>
                    <a:pt x="309" y="7"/>
                  </a:lnTo>
                  <a:lnTo>
                    <a:pt x="345" y="2"/>
                  </a:lnTo>
                  <a:lnTo>
                    <a:pt x="381" y="0"/>
                  </a:lnTo>
                  <a:lnTo>
                    <a:pt x="419" y="0"/>
                  </a:lnTo>
                  <a:lnTo>
                    <a:pt x="457" y="0"/>
                  </a:lnTo>
                  <a:lnTo>
                    <a:pt x="500" y="2"/>
                  </a:lnTo>
                  <a:lnTo>
                    <a:pt x="544" y="7"/>
                  </a:lnTo>
                  <a:lnTo>
                    <a:pt x="577" y="12"/>
                  </a:lnTo>
                  <a:lnTo>
                    <a:pt x="613" y="19"/>
                  </a:lnTo>
                  <a:lnTo>
                    <a:pt x="651" y="28"/>
                  </a:lnTo>
                  <a:lnTo>
                    <a:pt x="687" y="38"/>
                  </a:lnTo>
                  <a:lnTo>
                    <a:pt x="721" y="50"/>
                  </a:lnTo>
                  <a:lnTo>
                    <a:pt x="759" y="67"/>
                  </a:lnTo>
                  <a:lnTo>
                    <a:pt x="795" y="81"/>
                  </a:lnTo>
                  <a:lnTo>
                    <a:pt x="833" y="98"/>
                  </a:lnTo>
                  <a:lnTo>
                    <a:pt x="862" y="110"/>
                  </a:lnTo>
                  <a:lnTo>
                    <a:pt x="893" y="129"/>
                  </a:lnTo>
                  <a:lnTo>
                    <a:pt x="871" y="141"/>
                  </a:lnTo>
                  <a:lnTo>
                    <a:pt x="845" y="160"/>
                  </a:lnTo>
                  <a:lnTo>
                    <a:pt x="823" y="179"/>
                  </a:lnTo>
                  <a:lnTo>
                    <a:pt x="800" y="193"/>
                  </a:lnTo>
                  <a:lnTo>
                    <a:pt x="783" y="205"/>
                  </a:lnTo>
                  <a:lnTo>
                    <a:pt x="759" y="227"/>
                  </a:lnTo>
                  <a:lnTo>
                    <a:pt x="737" y="248"/>
                  </a:lnTo>
                  <a:lnTo>
                    <a:pt x="718" y="268"/>
                  </a:lnTo>
                  <a:lnTo>
                    <a:pt x="694" y="289"/>
                  </a:lnTo>
                  <a:lnTo>
                    <a:pt x="668" y="315"/>
                  </a:lnTo>
                  <a:lnTo>
                    <a:pt x="651" y="334"/>
                  </a:lnTo>
                  <a:lnTo>
                    <a:pt x="634" y="354"/>
                  </a:lnTo>
                  <a:lnTo>
                    <a:pt x="618" y="378"/>
                  </a:lnTo>
                  <a:lnTo>
                    <a:pt x="596" y="406"/>
                  </a:lnTo>
                  <a:lnTo>
                    <a:pt x="575" y="437"/>
                  </a:lnTo>
                  <a:lnTo>
                    <a:pt x="553" y="476"/>
                  </a:lnTo>
                  <a:lnTo>
                    <a:pt x="536" y="504"/>
                  </a:lnTo>
                  <a:lnTo>
                    <a:pt x="522" y="535"/>
                  </a:lnTo>
                  <a:lnTo>
                    <a:pt x="505" y="571"/>
                  </a:lnTo>
                  <a:lnTo>
                    <a:pt x="491" y="614"/>
                  </a:lnTo>
                  <a:lnTo>
                    <a:pt x="481" y="645"/>
                  </a:lnTo>
                  <a:lnTo>
                    <a:pt x="472" y="669"/>
                  </a:lnTo>
                  <a:lnTo>
                    <a:pt x="467" y="698"/>
                  </a:lnTo>
                  <a:lnTo>
                    <a:pt x="462" y="720"/>
                  </a:lnTo>
                  <a:lnTo>
                    <a:pt x="438" y="708"/>
                  </a:lnTo>
                  <a:lnTo>
                    <a:pt x="407" y="688"/>
                  </a:lnTo>
                  <a:lnTo>
                    <a:pt x="383" y="674"/>
                  </a:lnTo>
                  <a:lnTo>
                    <a:pt x="357" y="653"/>
                  </a:lnTo>
                  <a:lnTo>
                    <a:pt x="331" y="636"/>
                  </a:lnTo>
                  <a:lnTo>
                    <a:pt x="295" y="607"/>
                  </a:lnTo>
                  <a:lnTo>
                    <a:pt x="256" y="571"/>
                  </a:lnTo>
                  <a:lnTo>
                    <a:pt x="225" y="545"/>
                  </a:lnTo>
                  <a:lnTo>
                    <a:pt x="204" y="521"/>
                  </a:lnTo>
                  <a:lnTo>
                    <a:pt x="180" y="490"/>
                  </a:lnTo>
                  <a:lnTo>
                    <a:pt x="156" y="459"/>
                  </a:lnTo>
                  <a:lnTo>
                    <a:pt x="134" y="428"/>
                  </a:lnTo>
                  <a:lnTo>
                    <a:pt x="113" y="397"/>
                  </a:lnTo>
                  <a:lnTo>
                    <a:pt x="91" y="361"/>
                  </a:lnTo>
                  <a:lnTo>
                    <a:pt x="72" y="323"/>
                  </a:lnTo>
                  <a:lnTo>
                    <a:pt x="53" y="284"/>
                  </a:lnTo>
                  <a:lnTo>
                    <a:pt x="39" y="251"/>
                  </a:lnTo>
                  <a:lnTo>
                    <a:pt x="27" y="215"/>
                  </a:lnTo>
                  <a:lnTo>
                    <a:pt x="17" y="181"/>
                  </a:lnTo>
                  <a:lnTo>
                    <a:pt x="8" y="153"/>
                  </a:lnTo>
                  <a:lnTo>
                    <a:pt x="3" y="129"/>
                  </a:lnTo>
                  <a:lnTo>
                    <a:pt x="0" y="100"/>
                  </a:lnTo>
                  <a:lnTo>
                    <a:pt x="3" y="102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3" name="Freeform 8"/>
            <p:cNvSpPr>
              <a:spLocks/>
            </p:cNvSpPr>
            <p:nvPr/>
          </p:nvSpPr>
          <p:spPr bwMode="gray">
            <a:xfrm>
              <a:off x="921" y="3229"/>
              <a:ext cx="593" cy="633"/>
            </a:xfrm>
            <a:custGeom>
              <a:avLst/>
              <a:gdLst>
                <a:gd name="T0" fmla="*/ 6 w 881"/>
                <a:gd name="T1" fmla="*/ 2 h 981"/>
                <a:gd name="T2" fmla="*/ 13 w 881"/>
                <a:gd name="T3" fmla="*/ 5 h 981"/>
                <a:gd name="T4" fmla="*/ 23 w 881"/>
                <a:gd name="T5" fmla="*/ 7 h 981"/>
                <a:gd name="T6" fmla="*/ 33 w 881"/>
                <a:gd name="T7" fmla="*/ 10 h 981"/>
                <a:gd name="T8" fmla="*/ 44 w 881"/>
                <a:gd name="T9" fmla="*/ 11 h 981"/>
                <a:gd name="T10" fmla="*/ 57 w 881"/>
                <a:gd name="T11" fmla="*/ 12 h 981"/>
                <a:gd name="T12" fmla="*/ 69 w 881"/>
                <a:gd name="T13" fmla="*/ 12 h 981"/>
                <a:gd name="T14" fmla="*/ 83 w 881"/>
                <a:gd name="T15" fmla="*/ 10 h 981"/>
                <a:gd name="T16" fmla="*/ 93 w 881"/>
                <a:gd name="T17" fmla="*/ 9 h 981"/>
                <a:gd name="T18" fmla="*/ 101 w 881"/>
                <a:gd name="T19" fmla="*/ 6 h 981"/>
                <a:gd name="T20" fmla="*/ 110 w 881"/>
                <a:gd name="T21" fmla="*/ 3 h 981"/>
                <a:gd name="T22" fmla="*/ 116 w 881"/>
                <a:gd name="T23" fmla="*/ 1 h 981"/>
                <a:gd name="T24" fmla="*/ 120 w 881"/>
                <a:gd name="T25" fmla="*/ 3 h 981"/>
                <a:gd name="T26" fmla="*/ 120 w 881"/>
                <a:gd name="T27" fmla="*/ 9 h 981"/>
                <a:gd name="T28" fmla="*/ 121 w 881"/>
                <a:gd name="T29" fmla="*/ 17 h 981"/>
                <a:gd name="T30" fmla="*/ 122 w 881"/>
                <a:gd name="T31" fmla="*/ 23 h 981"/>
                <a:gd name="T32" fmla="*/ 121 w 881"/>
                <a:gd name="T33" fmla="*/ 31 h 981"/>
                <a:gd name="T34" fmla="*/ 120 w 881"/>
                <a:gd name="T35" fmla="*/ 39 h 981"/>
                <a:gd name="T36" fmla="*/ 117 w 881"/>
                <a:gd name="T37" fmla="*/ 50 h 981"/>
                <a:gd name="T38" fmla="*/ 113 w 881"/>
                <a:gd name="T39" fmla="*/ 58 h 981"/>
                <a:gd name="T40" fmla="*/ 109 w 881"/>
                <a:gd name="T41" fmla="*/ 66 h 981"/>
                <a:gd name="T42" fmla="*/ 103 w 881"/>
                <a:gd name="T43" fmla="*/ 75 h 981"/>
                <a:gd name="T44" fmla="*/ 97 w 881"/>
                <a:gd name="T45" fmla="*/ 82 h 981"/>
                <a:gd name="T46" fmla="*/ 89 w 881"/>
                <a:gd name="T47" fmla="*/ 90 h 981"/>
                <a:gd name="T48" fmla="*/ 79 w 881"/>
                <a:gd name="T49" fmla="*/ 97 h 981"/>
                <a:gd name="T50" fmla="*/ 71 w 881"/>
                <a:gd name="T51" fmla="*/ 103 h 981"/>
                <a:gd name="T52" fmla="*/ 63 w 881"/>
                <a:gd name="T53" fmla="*/ 108 h 981"/>
                <a:gd name="T54" fmla="*/ 56 w 881"/>
                <a:gd name="T55" fmla="*/ 108 h 981"/>
                <a:gd name="T56" fmla="*/ 49 w 881"/>
                <a:gd name="T57" fmla="*/ 104 h 981"/>
                <a:gd name="T58" fmla="*/ 41 w 881"/>
                <a:gd name="T59" fmla="*/ 99 h 981"/>
                <a:gd name="T60" fmla="*/ 34 w 881"/>
                <a:gd name="T61" fmla="*/ 93 h 981"/>
                <a:gd name="T62" fmla="*/ 26 w 881"/>
                <a:gd name="T63" fmla="*/ 84 h 981"/>
                <a:gd name="T64" fmla="*/ 19 w 881"/>
                <a:gd name="T65" fmla="*/ 77 h 981"/>
                <a:gd name="T66" fmla="*/ 13 w 881"/>
                <a:gd name="T67" fmla="*/ 68 h 981"/>
                <a:gd name="T68" fmla="*/ 8 w 881"/>
                <a:gd name="T69" fmla="*/ 60 h 981"/>
                <a:gd name="T70" fmla="*/ 5 w 881"/>
                <a:gd name="T71" fmla="*/ 50 h 981"/>
                <a:gd name="T72" fmla="*/ 2 w 881"/>
                <a:gd name="T73" fmla="*/ 41 h 981"/>
                <a:gd name="T74" fmla="*/ 1 w 881"/>
                <a:gd name="T75" fmla="*/ 31 h 981"/>
                <a:gd name="T76" fmla="*/ 0 w 881"/>
                <a:gd name="T77" fmla="*/ 21 h 981"/>
                <a:gd name="T78" fmla="*/ 1 w 881"/>
                <a:gd name="T79" fmla="*/ 11 h 981"/>
                <a:gd name="T80" fmla="*/ 2 w 881"/>
                <a:gd name="T81" fmla="*/ 3 h 9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81"/>
                <a:gd name="T124" fmla="*/ 0 h 981"/>
                <a:gd name="T125" fmla="*/ 881 w 881"/>
                <a:gd name="T126" fmla="*/ 981 h 98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81" h="981">
                  <a:moveTo>
                    <a:pt x="19" y="3"/>
                  </a:moveTo>
                  <a:lnTo>
                    <a:pt x="46" y="19"/>
                  </a:lnTo>
                  <a:lnTo>
                    <a:pt x="72" y="31"/>
                  </a:lnTo>
                  <a:lnTo>
                    <a:pt x="96" y="41"/>
                  </a:lnTo>
                  <a:lnTo>
                    <a:pt x="134" y="55"/>
                  </a:lnTo>
                  <a:lnTo>
                    <a:pt x="165" y="65"/>
                  </a:lnTo>
                  <a:lnTo>
                    <a:pt x="201" y="74"/>
                  </a:lnTo>
                  <a:lnTo>
                    <a:pt x="239" y="84"/>
                  </a:lnTo>
                  <a:lnTo>
                    <a:pt x="275" y="93"/>
                  </a:lnTo>
                  <a:lnTo>
                    <a:pt x="316" y="98"/>
                  </a:lnTo>
                  <a:lnTo>
                    <a:pt x="364" y="105"/>
                  </a:lnTo>
                  <a:lnTo>
                    <a:pt x="409" y="108"/>
                  </a:lnTo>
                  <a:lnTo>
                    <a:pt x="450" y="108"/>
                  </a:lnTo>
                  <a:lnTo>
                    <a:pt x="503" y="108"/>
                  </a:lnTo>
                  <a:lnTo>
                    <a:pt x="558" y="98"/>
                  </a:lnTo>
                  <a:lnTo>
                    <a:pt x="601" y="93"/>
                  </a:lnTo>
                  <a:lnTo>
                    <a:pt x="632" y="86"/>
                  </a:lnTo>
                  <a:lnTo>
                    <a:pt x="672" y="77"/>
                  </a:lnTo>
                  <a:lnTo>
                    <a:pt x="703" y="67"/>
                  </a:lnTo>
                  <a:lnTo>
                    <a:pt x="732" y="58"/>
                  </a:lnTo>
                  <a:lnTo>
                    <a:pt x="768" y="43"/>
                  </a:lnTo>
                  <a:lnTo>
                    <a:pt x="794" y="31"/>
                  </a:lnTo>
                  <a:lnTo>
                    <a:pt x="821" y="19"/>
                  </a:lnTo>
                  <a:lnTo>
                    <a:pt x="842" y="12"/>
                  </a:lnTo>
                  <a:lnTo>
                    <a:pt x="859" y="0"/>
                  </a:lnTo>
                  <a:lnTo>
                    <a:pt x="866" y="29"/>
                  </a:lnTo>
                  <a:lnTo>
                    <a:pt x="869" y="55"/>
                  </a:lnTo>
                  <a:lnTo>
                    <a:pt x="871" y="77"/>
                  </a:lnTo>
                  <a:lnTo>
                    <a:pt x="876" y="120"/>
                  </a:lnTo>
                  <a:lnTo>
                    <a:pt x="878" y="151"/>
                  </a:lnTo>
                  <a:lnTo>
                    <a:pt x="881" y="182"/>
                  </a:lnTo>
                  <a:lnTo>
                    <a:pt x="881" y="206"/>
                  </a:lnTo>
                  <a:lnTo>
                    <a:pt x="876" y="249"/>
                  </a:lnTo>
                  <a:lnTo>
                    <a:pt x="876" y="280"/>
                  </a:lnTo>
                  <a:lnTo>
                    <a:pt x="871" y="316"/>
                  </a:lnTo>
                  <a:lnTo>
                    <a:pt x="864" y="357"/>
                  </a:lnTo>
                  <a:lnTo>
                    <a:pt x="859" y="392"/>
                  </a:lnTo>
                  <a:lnTo>
                    <a:pt x="845" y="443"/>
                  </a:lnTo>
                  <a:lnTo>
                    <a:pt x="833" y="483"/>
                  </a:lnTo>
                  <a:lnTo>
                    <a:pt x="818" y="522"/>
                  </a:lnTo>
                  <a:lnTo>
                    <a:pt x="804" y="555"/>
                  </a:lnTo>
                  <a:lnTo>
                    <a:pt x="787" y="596"/>
                  </a:lnTo>
                  <a:lnTo>
                    <a:pt x="768" y="634"/>
                  </a:lnTo>
                  <a:lnTo>
                    <a:pt x="749" y="665"/>
                  </a:lnTo>
                  <a:lnTo>
                    <a:pt x="727" y="696"/>
                  </a:lnTo>
                  <a:lnTo>
                    <a:pt x="701" y="735"/>
                  </a:lnTo>
                  <a:lnTo>
                    <a:pt x="672" y="775"/>
                  </a:lnTo>
                  <a:lnTo>
                    <a:pt x="644" y="806"/>
                  </a:lnTo>
                  <a:lnTo>
                    <a:pt x="613" y="840"/>
                  </a:lnTo>
                  <a:lnTo>
                    <a:pt x="577" y="871"/>
                  </a:lnTo>
                  <a:lnTo>
                    <a:pt x="541" y="902"/>
                  </a:lnTo>
                  <a:lnTo>
                    <a:pt x="514" y="924"/>
                  </a:lnTo>
                  <a:lnTo>
                    <a:pt x="488" y="945"/>
                  </a:lnTo>
                  <a:lnTo>
                    <a:pt x="457" y="964"/>
                  </a:lnTo>
                  <a:lnTo>
                    <a:pt x="433" y="981"/>
                  </a:lnTo>
                  <a:lnTo>
                    <a:pt x="407" y="964"/>
                  </a:lnTo>
                  <a:lnTo>
                    <a:pt x="385" y="950"/>
                  </a:lnTo>
                  <a:lnTo>
                    <a:pt x="352" y="926"/>
                  </a:lnTo>
                  <a:lnTo>
                    <a:pt x="328" y="904"/>
                  </a:lnTo>
                  <a:lnTo>
                    <a:pt x="299" y="883"/>
                  </a:lnTo>
                  <a:lnTo>
                    <a:pt x="275" y="859"/>
                  </a:lnTo>
                  <a:lnTo>
                    <a:pt x="247" y="830"/>
                  </a:lnTo>
                  <a:lnTo>
                    <a:pt x="220" y="797"/>
                  </a:lnTo>
                  <a:lnTo>
                    <a:pt x="182" y="751"/>
                  </a:lnTo>
                  <a:lnTo>
                    <a:pt x="158" y="718"/>
                  </a:lnTo>
                  <a:lnTo>
                    <a:pt x="136" y="687"/>
                  </a:lnTo>
                  <a:lnTo>
                    <a:pt x="113" y="646"/>
                  </a:lnTo>
                  <a:lnTo>
                    <a:pt x="96" y="613"/>
                  </a:lnTo>
                  <a:lnTo>
                    <a:pt x="77" y="572"/>
                  </a:lnTo>
                  <a:lnTo>
                    <a:pt x="60" y="534"/>
                  </a:lnTo>
                  <a:lnTo>
                    <a:pt x="48" y="503"/>
                  </a:lnTo>
                  <a:lnTo>
                    <a:pt x="34" y="452"/>
                  </a:lnTo>
                  <a:lnTo>
                    <a:pt x="24" y="416"/>
                  </a:lnTo>
                  <a:lnTo>
                    <a:pt x="14" y="369"/>
                  </a:lnTo>
                  <a:lnTo>
                    <a:pt x="7" y="335"/>
                  </a:lnTo>
                  <a:lnTo>
                    <a:pt x="2" y="280"/>
                  </a:lnTo>
                  <a:lnTo>
                    <a:pt x="0" y="237"/>
                  </a:lnTo>
                  <a:lnTo>
                    <a:pt x="0" y="189"/>
                  </a:lnTo>
                  <a:lnTo>
                    <a:pt x="2" y="139"/>
                  </a:lnTo>
                  <a:lnTo>
                    <a:pt x="5" y="101"/>
                  </a:lnTo>
                  <a:lnTo>
                    <a:pt x="10" y="58"/>
                  </a:lnTo>
                  <a:lnTo>
                    <a:pt x="14" y="27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99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4" name="Freeform 9"/>
            <p:cNvSpPr>
              <a:spLocks/>
            </p:cNvSpPr>
            <p:nvPr/>
          </p:nvSpPr>
          <p:spPr bwMode="gray">
            <a:xfrm>
              <a:off x="935" y="2844"/>
              <a:ext cx="568" cy="456"/>
            </a:xfrm>
            <a:custGeom>
              <a:avLst/>
              <a:gdLst>
                <a:gd name="T0" fmla="*/ 60 w 842"/>
                <a:gd name="T1" fmla="*/ 0 h 696"/>
                <a:gd name="T2" fmla="*/ 57 w 842"/>
                <a:gd name="T3" fmla="*/ 2 h 696"/>
                <a:gd name="T4" fmla="*/ 53 w 842"/>
                <a:gd name="T5" fmla="*/ 4 h 696"/>
                <a:gd name="T6" fmla="*/ 49 w 842"/>
                <a:gd name="T7" fmla="*/ 7 h 696"/>
                <a:gd name="T8" fmla="*/ 45 w 842"/>
                <a:gd name="T9" fmla="*/ 9 h 696"/>
                <a:gd name="T10" fmla="*/ 41 w 842"/>
                <a:gd name="T11" fmla="*/ 12 h 696"/>
                <a:gd name="T12" fmla="*/ 38 w 842"/>
                <a:gd name="T13" fmla="*/ 14 h 696"/>
                <a:gd name="T14" fmla="*/ 34 w 842"/>
                <a:gd name="T15" fmla="*/ 17 h 696"/>
                <a:gd name="T16" fmla="*/ 32 w 842"/>
                <a:gd name="T17" fmla="*/ 19 h 696"/>
                <a:gd name="T18" fmla="*/ 28 w 842"/>
                <a:gd name="T19" fmla="*/ 23 h 696"/>
                <a:gd name="T20" fmla="*/ 24 w 842"/>
                <a:gd name="T21" fmla="*/ 27 h 696"/>
                <a:gd name="T22" fmla="*/ 22 w 842"/>
                <a:gd name="T23" fmla="*/ 30 h 696"/>
                <a:gd name="T24" fmla="*/ 18 w 842"/>
                <a:gd name="T25" fmla="*/ 34 h 696"/>
                <a:gd name="T26" fmla="*/ 15 w 842"/>
                <a:gd name="T27" fmla="*/ 38 h 696"/>
                <a:gd name="T28" fmla="*/ 13 w 842"/>
                <a:gd name="T29" fmla="*/ 41 h 696"/>
                <a:gd name="T30" fmla="*/ 10 w 842"/>
                <a:gd name="T31" fmla="*/ 45 h 696"/>
                <a:gd name="T32" fmla="*/ 7 w 842"/>
                <a:gd name="T33" fmla="*/ 49 h 696"/>
                <a:gd name="T34" fmla="*/ 5 w 842"/>
                <a:gd name="T35" fmla="*/ 54 h 696"/>
                <a:gd name="T36" fmla="*/ 3 w 842"/>
                <a:gd name="T37" fmla="*/ 60 h 696"/>
                <a:gd name="T38" fmla="*/ 1 w 842"/>
                <a:gd name="T39" fmla="*/ 64 h 696"/>
                <a:gd name="T40" fmla="*/ 1 w 842"/>
                <a:gd name="T41" fmla="*/ 68 h 696"/>
                <a:gd name="T42" fmla="*/ 0 w 842"/>
                <a:gd name="T43" fmla="*/ 71 h 696"/>
                <a:gd name="T44" fmla="*/ 4 w 842"/>
                <a:gd name="T45" fmla="*/ 73 h 696"/>
                <a:gd name="T46" fmla="*/ 9 w 842"/>
                <a:gd name="T47" fmla="*/ 75 h 696"/>
                <a:gd name="T48" fmla="*/ 15 w 842"/>
                <a:gd name="T49" fmla="*/ 77 h 696"/>
                <a:gd name="T50" fmla="*/ 22 w 842"/>
                <a:gd name="T51" fmla="*/ 79 h 696"/>
                <a:gd name="T52" fmla="*/ 28 w 842"/>
                <a:gd name="T53" fmla="*/ 81 h 696"/>
                <a:gd name="T54" fmla="*/ 36 w 842"/>
                <a:gd name="T55" fmla="*/ 82 h 696"/>
                <a:gd name="T56" fmla="*/ 41 w 842"/>
                <a:gd name="T57" fmla="*/ 83 h 696"/>
                <a:gd name="T58" fmla="*/ 47 w 842"/>
                <a:gd name="T59" fmla="*/ 84 h 696"/>
                <a:gd name="T60" fmla="*/ 53 w 842"/>
                <a:gd name="T61" fmla="*/ 84 h 696"/>
                <a:gd name="T62" fmla="*/ 59 w 842"/>
                <a:gd name="T63" fmla="*/ 84 h 696"/>
                <a:gd name="T64" fmla="*/ 65 w 842"/>
                <a:gd name="T65" fmla="*/ 84 h 696"/>
                <a:gd name="T66" fmla="*/ 72 w 842"/>
                <a:gd name="T67" fmla="*/ 83 h 696"/>
                <a:gd name="T68" fmla="*/ 80 w 842"/>
                <a:gd name="T69" fmla="*/ 82 h 696"/>
                <a:gd name="T70" fmla="*/ 87 w 842"/>
                <a:gd name="T71" fmla="*/ 81 h 696"/>
                <a:gd name="T72" fmla="*/ 92 w 842"/>
                <a:gd name="T73" fmla="*/ 80 h 696"/>
                <a:gd name="T74" fmla="*/ 98 w 842"/>
                <a:gd name="T75" fmla="*/ 79 h 696"/>
                <a:gd name="T76" fmla="*/ 103 w 842"/>
                <a:gd name="T77" fmla="*/ 77 h 696"/>
                <a:gd name="T78" fmla="*/ 107 w 842"/>
                <a:gd name="T79" fmla="*/ 75 h 696"/>
                <a:gd name="T80" fmla="*/ 111 w 842"/>
                <a:gd name="T81" fmla="*/ 74 h 696"/>
                <a:gd name="T82" fmla="*/ 115 w 842"/>
                <a:gd name="T83" fmla="*/ 72 h 696"/>
                <a:gd name="T84" fmla="*/ 117 w 842"/>
                <a:gd name="T85" fmla="*/ 71 h 696"/>
                <a:gd name="T86" fmla="*/ 117 w 842"/>
                <a:gd name="T87" fmla="*/ 67 h 696"/>
                <a:gd name="T88" fmla="*/ 115 w 842"/>
                <a:gd name="T89" fmla="*/ 63 h 696"/>
                <a:gd name="T90" fmla="*/ 114 w 842"/>
                <a:gd name="T91" fmla="*/ 58 h 696"/>
                <a:gd name="T92" fmla="*/ 112 w 842"/>
                <a:gd name="T93" fmla="*/ 53 h 696"/>
                <a:gd name="T94" fmla="*/ 109 w 842"/>
                <a:gd name="T95" fmla="*/ 47 h 696"/>
                <a:gd name="T96" fmla="*/ 105 w 842"/>
                <a:gd name="T97" fmla="*/ 41 h 696"/>
                <a:gd name="T98" fmla="*/ 101 w 842"/>
                <a:gd name="T99" fmla="*/ 37 h 696"/>
                <a:gd name="T100" fmla="*/ 98 w 842"/>
                <a:gd name="T101" fmla="*/ 32 h 696"/>
                <a:gd name="T102" fmla="*/ 95 w 842"/>
                <a:gd name="T103" fmla="*/ 29 h 696"/>
                <a:gd name="T104" fmla="*/ 91 w 842"/>
                <a:gd name="T105" fmla="*/ 24 h 696"/>
                <a:gd name="T106" fmla="*/ 88 w 842"/>
                <a:gd name="T107" fmla="*/ 20 h 696"/>
                <a:gd name="T108" fmla="*/ 84 w 842"/>
                <a:gd name="T109" fmla="*/ 17 h 696"/>
                <a:gd name="T110" fmla="*/ 79 w 842"/>
                <a:gd name="T111" fmla="*/ 12 h 696"/>
                <a:gd name="T112" fmla="*/ 76 w 842"/>
                <a:gd name="T113" fmla="*/ 10 h 696"/>
                <a:gd name="T114" fmla="*/ 71 w 842"/>
                <a:gd name="T115" fmla="*/ 7 h 696"/>
                <a:gd name="T116" fmla="*/ 65 w 842"/>
                <a:gd name="T117" fmla="*/ 3 h 696"/>
                <a:gd name="T118" fmla="*/ 60 w 842"/>
                <a:gd name="T119" fmla="*/ 0 h 6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2"/>
                <a:gd name="T181" fmla="*/ 0 h 696"/>
                <a:gd name="T182" fmla="*/ 842 w 842"/>
                <a:gd name="T183" fmla="*/ 696 h 6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2" h="696">
                  <a:moveTo>
                    <a:pt x="428" y="0"/>
                  </a:moveTo>
                  <a:lnTo>
                    <a:pt x="405" y="17"/>
                  </a:lnTo>
                  <a:lnTo>
                    <a:pt x="376" y="33"/>
                  </a:lnTo>
                  <a:lnTo>
                    <a:pt x="347" y="55"/>
                  </a:lnTo>
                  <a:lnTo>
                    <a:pt x="321" y="74"/>
                  </a:lnTo>
                  <a:lnTo>
                    <a:pt x="297" y="98"/>
                  </a:lnTo>
                  <a:lnTo>
                    <a:pt x="275" y="117"/>
                  </a:lnTo>
                  <a:lnTo>
                    <a:pt x="249" y="141"/>
                  </a:lnTo>
                  <a:lnTo>
                    <a:pt x="228" y="162"/>
                  </a:lnTo>
                  <a:lnTo>
                    <a:pt x="201" y="194"/>
                  </a:lnTo>
                  <a:lnTo>
                    <a:pt x="177" y="222"/>
                  </a:lnTo>
                  <a:lnTo>
                    <a:pt x="156" y="249"/>
                  </a:lnTo>
                  <a:lnTo>
                    <a:pt x="129" y="284"/>
                  </a:lnTo>
                  <a:lnTo>
                    <a:pt x="108" y="313"/>
                  </a:lnTo>
                  <a:lnTo>
                    <a:pt x="91" y="344"/>
                  </a:lnTo>
                  <a:lnTo>
                    <a:pt x="72" y="378"/>
                  </a:lnTo>
                  <a:lnTo>
                    <a:pt x="55" y="409"/>
                  </a:lnTo>
                  <a:lnTo>
                    <a:pt x="38" y="452"/>
                  </a:lnTo>
                  <a:lnTo>
                    <a:pt x="27" y="493"/>
                  </a:lnTo>
                  <a:lnTo>
                    <a:pt x="12" y="531"/>
                  </a:lnTo>
                  <a:lnTo>
                    <a:pt x="7" y="562"/>
                  </a:lnTo>
                  <a:lnTo>
                    <a:pt x="0" y="588"/>
                  </a:lnTo>
                  <a:lnTo>
                    <a:pt x="29" y="607"/>
                  </a:lnTo>
                  <a:lnTo>
                    <a:pt x="65" y="622"/>
                  </a:lnTo>
                  <a:lnTo>
                    <a:pt x="108" y="638"/>
                  </a:lnTo>
                  <a:lnTo>
                    <a:pt x="153" y="653"/>
                  </a:lnTo>
                  <a:lnTo>
                    <a:pt x="206" y="670"/>
                  </a:lnTo>
                  <a:lnTo>
                    <a:pt x="256" y="681"/>
                  </a:lnTo>
                  <a:lnTo>
                    <a:pt x="297" y="686"/>
                  </a:lnTo>
                  <a:lnTo>
                    <a:pt x="340" y="693"/>
                  </a:lnTo>
                  <a:lnTo>
                    <a:pt x="383" y="696"/>
                  </a:lnTo>
                  <a:lnTo>
                    <a:pt x="421" y="696"/>
                  </a:lnTo>
                  <a:lnTo>
                    <a:pt x="469" y="696"/>
                  </a:lnTo>
                  <a:lnTo>
                    <a:pt x="519" y="689"/>
                  </a:lnTo>
                  <a:lnTo>
                    <a:pt x="574" y="681"/>
                  </a:lnTo>
                  <a:lnTo>
                    <a:pt x="622" y="672"/>
                  </a:lnTo>
                  <a:lnTo>
                    <a:pt x="661" y="662"/>
                  </a:lnTo>
                  <a:lnTo>
                    <a:pt x="704" y="650"/>
                  </a:lnTo>
                  <a:lnTo>
                    <a:pt x="732" y="638"/>
                  </a:lnTo>
                  <a:lnTo>
                    <a:pt x="763" y="624"/>
                  </a:lnTo>
                  <a:lnTo>
                    <a:pt x="795" y="612"/>
                  </a:lnTo>
                  <a:lnTo>
                    <a:pt x="826" y="598"/>
                  </a:lnTo>
                  <a:lnTo>
                    <a:pt x="842" y="588"/>
                  </a:lnTo>
                  <a:lnTo>
                    <a:pt x="838" y="555"/>
                  </a:lnTo>
                  <a:lnTo>
                    <a:pt x="828" y="521"/>
                  </a:lnTo>
                  <a:lnTo>
                    <a:pt x="816" y="485"/>
                  </a:lnTo>
                  <a:lnTo>
                    <a:pt x="799" y="440"/>
                  </a:lnTo>
                  <a:lnTo>
                    <a:pt x="775" y="392"/>
                  </a:lnTo>
                  <a:lnTo>
                    <a:pt x="749" y="342"/>
                  </a:lnTo>
                  <a:lnTo>
                    <a:pt x="728" y="306"/>
                  </a:lnTo>
                  <a:lnTo>
                    <a:pt x="704" y="265"/>
                  </a:lnTo>
                  <a:lnTo>
                    <a:pt x="682" y="237"/>
                  </a:lnTo>
                  <a:lnTo>
                    <a:pt x="651" y="198"/>
                  </a:lnTo>
                  <a:lnTo>
                    <a:pt x="627" y="167"/>
                  </a:lnTo>
                  <a:lnTo>
                    <a:pt x="601" y="141"/>
                  </a:lnTo>
                  <a:lnTo>
                    <a:pt x="565" y="105"/>
                  </a:lnTo>
                  <a:lnTo>
                    <a:pt x="539" y="83"/>
                  </a:lnTo>
                  <a:lnTo>
                    <a:pt x="507" y="57"/>
                  </a:lnTo>
                  <a:lnTo>
                    <a:pt x="469" y="28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75" name="Text Box 10"/>
            <p:cNvSpPr txBox="1">
              <a:spLocks noChangeArrowheads="1"/>
            </p:cNvSpPr>
            <p:nvPr/>
          </p:nvSpPr>
          <p:spPr bwMode="gray">
            <a:xfrm>
              <a:off x="1541" y="3198"/>
              <a:ext cx="581" cy="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100" b="1" dirty="0">
                  <a:latin typeface="Arial" charset="0"/>
                </a:rPr>
                <a:t>brennbarer</a:t>
              </a:r>
            </a:p>
            <a:p>
              <a:r>
                <a:rPr lang="de-DE" sz="1100" b="1" dirty="0">
                  <a:latin typeface="Arial" charset="0"/>
                </a:rPr>
                <a:t> Stoff</a:t>
              </a:r>
            </a:p>
            <a:p>
              <a:r>
                <a:rPr lang="de-DE" sz="1100" b="1" dirty="0">
                  <a:latin typeface="Arial" charset="0"/>
                </a:rPr>
                <a:t>(Erdgas)</a:t>
              </a:r>
            </a:p>
          </p:txBody>
        </p:sp>
        <p:sp>
          <p:nvSpPr>
            <p:cNvPr id="13376" name="Text Box 11"/>
            <p:cNvSpPr txBox="1">
              <a:spLocks noChangeArrowheads="1"/>
            </p:cNvSpPr>
            <p:nvPr/>
          </p:nvSpPr>
          <p:spPr bwMode="gray">
            <a:xfrm>
              <a:off x="893" y="2434"/>
              <a:ext cx="644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100" b="1" dirty="0">
                  <a:solidFill>
                    <a:schemeClr val="bg1"/>
                  </a:solidFill>
                  <a:latin typeface="Arial" charset="0"/>
                </a:rPr>
                <a:t>Wärme</a:t>
              </a:r>
            </a:p>
            <a:p>
              <a:r>
                <a:rPr lang="de-DE" sz="1100" b="1" dirty="0">
                  <a:solidFill>
                    <a:schemeClr val="bg1"/>
                  </a:solidFill>
                  <a:latin typeface="Arial" charset="0"/>
                </a:rPr>
                <a:t>(Zündquelle</a:t>
              </a:r>
              <a:r>
                <a:rPr lang="de-DE" sz="1100" b="1" dirty="0">
                  <a:solidFill>
                    <a:schemeClr val="folHlink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3377" name="Text Box 12"/>
            <p:cNvSpPr txBox="1">
              <a:spLocks noChangeArrowheads="1"/>
            </p:cNvSpPr>
            <p:nvPr/>
          </p:nvSpPr>
          <p:spPr bwMode="gray">
            <a:xfrm>
              <a:off x="304" y="3190"/>
              <a:ext cx="609" cy="2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100" b="1" dirty="0">
                  <a:solidFill>
                    <a:schemeClr val="bg1"/>
                  </a:solidFill>
                  <a:latin typeface="Arial" charset="0"/>
                </a:rPr>
                <a:t>Luft</a:t>
              </a:r>
            </a:p>
            <a:p>
              <a:r>
                <a:rPr lang="de-DE" sz="1100" b="1" dirty="0">
                  <a:solidFill>
                    <a:schemeClr val="bg1"/>
                  </a:solidFill>
                  <a:latin typeface="Arial" charset="0"/>
                </a:rPr>
                <a:t>(Sauerstoff)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628231" y="2951162"/>
            <a:ext cx="4343400" cy="1889125"/>
            <a:chOff x="2403" y="1872"/>
            <a:chExt cx="2736" cy="1190"/>
          </a:xfrm>
        </p:grpSpPr>
        <p:sp>
          <p:nvSpPr>
            <p:cNvPr id="13357" name="Rectangle 15"/>
            <p:cNvSpPr>
              <a:spLocks noChangeArrowheads="1"/>
            </p:cNvSpPr>
            <p:nvPr/>
          </p:nvSpPr>
          <p:spPr bwMode="auto">
            <a:xfrm>
              <a:off x="3743" y="2820"/>
              <a:ext cx="66" cy="6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58" name="Rectangle 16"/>
            <p:cNvSpPr>
              <a:spLocks noChangeArrowheads="1"/>
            </p:cNvSpPr>
            <p:nvPr/>
          </p:nvSpPr>
          <p:spPr bwMode="auto">
            <a:xfrm>
              <a:off x="3935" y="2784"/>
              <a:ext cx="12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>
                  <a:solidFill>
                    <a:srgbClr val="000000"/>
                  </a:solidFill>
                  <a:latin typeface="Arial" charset="0"/>
                </a:rPr>
                <a:t>Erstickungsgefahr durch</a:t>
              </a:r>
              <a:endParaRPr lang="de-AT"/>
            </a:p>
          </p:txBody>
        </p:sp>
        <p:sp>
          <p:nvSpPr>
            <p:cNvPr id="13359" name="Rectangle 17"/>
            <p:cNvSpPr>
              <a:spLocks noChangeArrowheads="1"/>
            </p:cNvSpPr>
            <p:nvPr/>
          </p:nvSpPr>
          <p:spPr bwMode="auto">
            <a:xfrm>
              <a:off x="3935" y="2928"/>
              <a:ext cx="87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 dirty="0">
                  <a:solidFill>
                    <a:srgbClr val="000000"/>
                  </a:solidFill>
                  <a:latin typeface="Arial" charset="0"/>
                </a:rPr>
                <a:t>Sauerstoffmangel</a:t>
              </a:r>
              <a:endParaRPr lang="de-AT" dirty="0"/>
            </a:p>
          </p:txBody>
        </p:sp>
        <p:sp>
          <p:nvSpPr>
            <p:cNvPr id="13360" name="Rectangle 18" descr="Diagonal weit nach oben"/>
            <p:cNvSpPr>
              <a:spLocks noChangeArrowheads="1"/>
            </p:cNvSpPr>
            <p:nvPr/>
          </p:nvSpPr>
          <p:spPr bwMode="auto">
            <a:xfrm>
              <a:off x="3211" y="2484"/>
              <a:ext cx="66" cy="66"/>
            </a:xfrm>
            <a:prstGeom prst="rect">
              <a:avLst/>
            </a:prstGeom>
            <a:pattFill prst="wdUpDiag">
              <a:fgClr>
                <a:srgbClr val="FFFF6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61" name="Rectangle 19"/>
            <p:cNvSpPr>
              <a:spLocks noChangeArrowheads="1"/>
            </p:cNvSpPr>
            <p:nvPr/>
          </p:nvSpPr>
          <p:spPr bwMode="auto">
            <a:xfrm>
              <a:off x="3407" y="2448"/>
              <a:ext cx="141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>
                  <a:solidFill>
                    <a:srgbClr val="000000"/>
                  </a:solidFill>
                  <a:latin typeface="Arial" charset="0"/>
                </a:rPr>
                <a:t>zu fett, abbrennbar nur unter</a:t>
              </a:r>
              <a:endParaRPr lang="de-AT"/>
            </a:p>
          </p:txBody>
        </p:sp>
        <p:sp>
          <p:nvSpPr>
            <p:cNvPr id="13362" name="Rectangle 20"/>
            <p:cNvSpPr>
              <a:spLocks noChangeArrowheads="1"/>
            </p:cNvSpPr>
            <p:nvPr/>
          </p:nvSpPr>
          <p:spPr bwMode="auto">
            <a:xfrm>
              <a:off x="3395" y="2580"/>
              <a:ext cx="113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>
                  <a:solidFill>
                    <a:srgbClr val="000000"/>
                  </a:solidFill>
                  <a:latin typeface="Arial" charset="0"/>
                </a:rPr>
                <a:t>zusätzlichem Luftzutritt</a:t>
              </a:r>
              <a:endParaRPr lang="de-AT"/>
            </a:p>
          </p:txBody>
        </p:sp>
        <p:sp>
          <p:nvSpPr>
            <p:cNvPr id="13363" name="Rectangle 21"/>
            <p:cNvSpPr>
              <a:spLocks noChangeArrowheads="1"/>
            </p:cNvSpPr>
            <p:nvPr/>
          </p:nvSpPr>
          <p:spPr bwMode="auto">
            <a:xfrm>
              <a:off x="2781" y="2244"/>
              <a:ext cx="66" cy="66"/>
            </a:xfrm>
            <a:prstGeom prst="rect">
              <a:avLst/>
            </a:prstGeom>
            <a:solidFill>
              <a:srgbClr val="99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64" name="Rectangle 22"/>
            <p:cNvSpPr>
              <a:spLocks noChangeArrowheads="1"/>
            </p:cNvSpPr>
            <p:nvPr/>
          </p:nvSpPr>
          <p:spPr bwMode="auto">
            <a:xfrm>
              <a:off x="2975" y="2208"/>
              <a:ext cx="127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 dirty="0">
                  <a:solidFill>
                    <a:srgbClr val="000000"/>
                  </a:solidFill>
                  <a:latin typeface="Arial" charset="0"/>
                </a:rPr>
                <a:t>explosionsfähiger Bereich</a:t>
              </a:r>
              <a:endParaRPr lang="de-AT" dirty="0"/>
            </a:p>
          </p:txBody>
        </p:sp>
        <p:sp>
          <p:nvSpPr>
            <p:cNvPr id="13365" name="Rectangle 23"/>
            <p:cNvSpPr>
              <a:spLocks noChangeArrowheads="1"/>
            </p:cNvSpPr>
            <p:nvPr/>
          </p:nvSpPr>
          <p:spPr bwMode="auto">
            <a:xfrm>
              <a:off x="2403" y="1920"/>
              <a:ext cx="66" cy="6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3366" name="Rectangle 24"/>
            <p:cNvSpPr>
              <a:spLocks noChangeArrowheads="1"/>
            </p:cNvSpPr>
            <p:nvPr/>
          </p:nvSpPr>
          <p:spPr bwMode="auto">
            <a:xfrm>
              <a:off x="2591" y="1872"/>
              <a:ext cx="143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 dirty="0">
                  <a:solidFill>
                    <a:srgbClr val="000000"/>
                  </a:solidFill>
                  <a:latin typeface="Arial" charset="0"/>
                </a:rPr>
                <a:t>zu mager, weder </a:t>
              </a:r>
              <a:r>
                <a:rPr lang="de-AT" sz="1400" dirty="0" err="1">
                  <a:solidFill>
                    <a:srgbClr val="000000"/>
                  </a:solidFill>
                  <a:latin typeface="Arial" charset="0"/>
                </a:rPr>
                <a:t>abbrennbar</a:t>
              </a:r>
              <a:endParaRPr lang="de-AT" dirty="0"/>
            </a:p>
          </p:txBody>
        </p:sp>
        <p:sp>
          <p:nvSpPr>
            <p:cNvPr id="13367" name="Rectangle 25"/>
            <p:cNvSpPr>
              <a:spLocks noChangeArrowheads="1"/>
            </p:cNvSpPr>
            <p:nvPr/>
          </p:nvSpPr>
          <p:spPr bwMode="auto">
            <a:xfrm>
              <a:off x="2598" y="2016"/>
              <a:ext cx="104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400" dirty="0">
                  <a:solidFill>
                    <a:srgbClr val="000000"/>
                  </a:solidFill>
                  <a:latin typeface="Arial" charset="0"/>
                </a:rPr>
                <a:t>noch explosionsfähig</a:t>
              </a:r>
              <a:endParaRPr lang="de-AT" dirty="0"/>
            </a:p>
          </p:txBody>
        </p:sp>
      </p:grpSp>
      <p:sp>
        <p:nvSpPr>
          <p:cNvPr id="13319" name="Text Box 51"/>
          <p:cNvSpPr txBox="1">
            <a:spLocks noChangeArrowheads="1"/>
          </p:cNvSpPr>
          <p:nvPr/>
        </p:nvSpPr>
        <p:spPr bwMode="gray">
          <a:xfrm>
            <a:off x="1313656" y="4606925"/>
            <a:ext cx="889000" cy="565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1100" b="1" dirty="0">
              <a:solidFill>
                <a:schemeClr val="bg2"/>
              </a:solidFill>
              <a:latin typeface="Arial" charset="0"/>
            </a:endParaRPr>
          </a:p>
          <a:p>
            <a:r>
              <a:rPr lang="de-DE" sz="1000" b="1" dirty="0">
                <a:latin typeface="Arial" charset="0"/>
              </a:rPr>
              <a:t>Mischungs-</a:t>
            </a:r>
          </a:p>
          <a:p>
            <a:r>
              <a:rPr lang="de-DE" sz="1000" b="1" dirty="0">
                <a:latin typeface="Arial" charset="0"/>
              </a:rPr>
              <a:t>Verhältnis</a:t>
            </a:r>
            <a:endParaRPr lang="de-AT" sz="1000" b="1" dirty="0">
              <a:latin typeface="Arial" charset="0"/>
            </a:endParaRP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 rot="4968327">
            <a:off x="1604169" y="2606674"/>
            <a:ext cx="352425" cy="582613"/>
            <a:chOff x="576" y="1997"/>
            <a:chExt cx="306" cy="355"/>
          </a:xfrm>
        </p:grpSpPr>
        <p:sp>
          <p:nvSpPr>
            <p:cNvPr id="13331" name="AutoShape 54"/>
            <p:cNvSpPr>
              <a:spLocks noChangeArrowheads="1"/>
            </p:cNvSpPr>
            <p:nvPr/>
          </p:nvSpPr>
          <p:spPr bwMode="auto">
            <a:xfrm rot="5388207">
              <a:off x="586" y="2036"/>
              <a:ext cx="335" cy="257"/>
            </a:xfrm>
            <a:prstGeom prst="irregularSeal1">
              <a:avLst/>
            </a:prstGeom>
            <a:solidFill>
              <a:srgbClr val="DDDDDD"/>
            </a:solidFill>
            <a:ln w="12700">
              <a:solidFill>
                <a:srgbClr val="47474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332" name="AutoShape 55"/>
            <p:cNvSpPr>
              <a:spLocks noChangeArrowheads="1"/>
            </p:cNvSpPr>
            <p:nvPr/>
          </p:nvSpPr>
          <p:spPr bwMode="auto">
            <a:xfrm rot="5388207">
              <a:off x="537" y="2055"/>
              <a:ext cx="336" cy="257"/>
            </a:xfrm>
            <a:prstGeom prst="irregularSeal1">
              <a:avLst/>
            </a:prstGeom>
            <a:solidFill>
              <a:schemeClr val="accent6"/>
            </a:solidFill>
            <a:ln w="12700">
              <a:solidFill>
                <a:srgbClr val="47474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3325" name="Rectangle 56"/>
          <p:cNvSpPr>
            <a:spLocks noChangeArrowheads="1"/>
          </p:cNvSpPr>
          <p:nvPr/>
        </p:nvSpPr>
        <p:spPr bwMode="auto">
          <a:xfrm>
            <a:off x="1107281" y="3027362"/>
            <a:ext cx="330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200" b="1">
                <a:solidFill>
                  <a:srgbClr val="000000"/>
                </a:solidFill>
                <a:latin typeface="Arial" charset="0"/>
              </a:rPr>
              <a:t>UEG</a:t>
            </a:r>
            <a:endParaRPr lang="de-AT" sz="1200"/>
          </a:p>
        </p:txBody>
      </p:sp>
      <p:sp>
        <p:nvSpPr>
          <p:cNvPr id="13326" name="Rectangle 57"/>
          <p:cNvSpPr>
            <a:spLocks noChangeArrowheads="1"/>
          </p:cNvSpPr>
          <p:nvPr/>
        </p:nvSpPr>
        <p:spPr bwMode="auto">
          <a:xfrm>
            <a:off x="2035969" y="3030537"/>
            <a:ext cx="3397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 sz="1200" b="1" dirty="0">
                <a:solidFill>
                  <a:srgbClr val="000000"/>
                </a:solidFill>
                <a:latin typeface="Arial" charset="0"/>
              </a:rPr>
              <a:t>OEG</a:t>
            </a:r>
            <a:endParaRPr lang="de-AT" sz="1200" dirty="0"/>
          </a:p>
        </p:txBody>
      </p:sp>
      <p:sp>
        <p:nvSpPr>
          <p:cNvPr id="13327" name="Line 58"/>
          <p:cNvSpPr>
            <a:spLocks noChangeShapeType="1"/>
          </p:cNvSpPr>
          <p:nvPr/>
        </p:nvSpPr>
        <p:spPr bwMode="auto">
          <a:xfrm rot="5388207">
            <a:off x="205581" y="4287837"/>
            <a:ext cx="2162175" cy="4763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13328" name="Line 59"/>
          <p:cNvSpPr>
            <a:spLocks noChangeShapeType="1"/>
          </p:cNvSpPr>
          <p:nvPr/>
        </p:nvSpPr>
        <p:spPr bwMode="auto">
          <a:xfrm rot="5388207">
            <a:off x="1153319" y="4265612"/>
            <a:ext cx="2125663" cy="95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2783681" y="4246562"/>
            <a:ext cx="2667000" cy="2014538"/>
            <a:chOff x="1871" y="2688"/>
            <a:chExt cx="1680" cy="1269"/>
          </a:xfrm>
        </p:grpSpPr>
        <p:sp>
          <p:nvSpPr>
            <p:cNvPr id="13322" name="Rectangle 63"/>
            <p:cNvSpPr>
              <a:spLocks noChangeArrowheads="1"/>
            </p:cNvSpPr>
            <p:nvPr/>
          </p:nvSpPr>
          <p:spPr bwMode="auto">
            <a:xfrm>
              <a:off x="2303" y="2784"/>
              <a:ext cx="1248" cy="1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sz="1000" b="1" u="sng" dirty="0">
                  <a:latin typeface="Arial" charset="0"/>
                </a:rPr>
                <a:t>Mögliche Zündquellen: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Offene Flamme oder Feuer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Mobil –Telefon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Türklingel, Lichtschalter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Motor, Werkzeuge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Elektrostatische Entladung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Bewegungsmelder</a:t>
              </a:r>
            </a:p>
            <a:p>
              <a:pPr algn="l">
                <a:spcBef>
                  <a:spcPct val="50000"/>
                </a:spcBef>
                <a:buFontTx/>
                <a:buChar char="•"/>
              </a:pPr>
              <a:r>
                <a:rPr lang="de-DE" sz="1000" b="1" dirty="0">
                  <a:latin typeface="Arial" charset="0"/>
                </a:rPr>
                <a:t>Heizungssteuerungen</a:t>
              </a:r>
            </a:p>
          </p:txBody>
        </p:sp>
        <p:sp>
          <p:nvSpPr>
            <p:cNvPr id="13323" name="Line 64"/>
            <p:cNvSpPr>
              <a:spLocks noChangeShapeType="1"/>
            </p:cNvSpPr>
            <p:nvPr/>
          </p:nvSpPr>
          <p:spPr bwMode="auto">
            <a:xfrm>
              <a:off x="1871" y="2688"/>
              <a:ext cx="43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AT"/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631031" y="1427162"/>
            <a:ext cx="8031163" cy="1487488"/>
            <a:chOff x="817563" y="1447800"/>
            <a:chExt cx="8031163" cy="1487488"/>
          </a:xfrm>
        </p:grpSpPr>
        <p:sp>
          <p:nvSpPr>
            <p:cNvPr id="13333" name="Text Box 27"/>
            <p:cNvSpPr txBox="1">
              <a:spLocks noChangeArrowheads="1"/>
            </p:cNvSpPr>
            <p:nvPr/>
          </p:nvSpPr>
          <p:spPr bwMode="gray">
            <a:xfrm>
              <a:off x="1289051" y="2444750"/>
              <a:ext cx="395288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Arial" charset="0"/>
                </a:rPr>
                <a:t>4,4</a:t>
              </a:r>
            </a:p>
          </p:txBody>
        </p:sp>
        <p:sp>
          <p:nvSpPr>
            <p:cNvPr id="13334" name="Text Box 28"/>
            <p:cNvSpPr txBox="1">
              <a:spLocks noChangeArrowheads="1"/>
            </p:cNvSpPr>
            <p:nvPr/>
          </p:nvSpPr>
          <p:spPr bwMode="gray">
            <a:xfrm>
              <a:off x="2132013" y="2422525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16,5</a:t>
              </a:r>
            </a:p>
          </p:txBody>
        </p:sp>
        <p:sp>
          <p:nvSpPr>
            <p:cNvPr id="13335" name="Text Box 29"/>
            <p:cNvSpPr txBox="1">
              <a:spLocks noChangeArrowheads="1"/>
            </p:cNvSpPr>
            <p:nvPr/>
          </p:nvSpPr>
          <p:spPr bwMode="gray">
            <a:xfrm>
              <a:off x="3044826" y="2427288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28,0</a:t>
              </a:r>
            </a:p>
          </p:txBody>
        </p:sp>
        <p:sp>
          <p:nvSpPr>
            <p:cNvPr id="13336" name="Text Box 30"/>
            <p:cNvSpPr txBox="1">
              <a:spLocks noChangeArrowheads="1"/>
            </p:cNvSpPr>
            <p:nvPr/>
          </p:nvSpPr>
          <p:spPr bwMode="gray">
            <a:xfrm>
              <a:off x="2139951" y="1708150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17,5</a:t>
              </a:r>
            </a:p>
          </p:txBody>
        </p:sp>
        <p:sp>
          <p:nvSpPr>
            <p:cNvPr id="13337" name="Text Box 31"/>
            <p:cNvSpPr txBox="1">
              <a:spLocks noChangeArrowheads="1"/>
            </p:cNvSpPr>
            <p:nvPr/>
          </p:nvSpPr>
          <p:spPr bwMode="gray">
            <a:xfrm>
              <a:off x="1235076" y="1712913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20,0</a:t>
              </a:r>
            </a:p>
          </p:txBody>
        </p:sp>
        <p:sp>
          <p:nvSpPr>
            <p:cNvPr id="13338" name="Text Box 32"/>
            <p:cNvSpPr txBox="1">
              <a:spLocks noChangeArrowheads="1"/>
            </p:cNvSpPr>
            <p:nvPr/>
          </p:nvSpPr>
          <p:spPr bwMode="gray">
            <a:xfrm>
              <a:off x="3038476" y="1701800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15,0</a:t>
              </a:r>
            </a:p>
          </p:txBody>
        </p:sp>
        <p:sp>
          <p:nvSpPr>
            <p:cNvPr id="13339" name="Rectangle 33"/>
            <p:cNvSpPr>
              <a:spLocks noChangeArrowheads="1"/>
            </p:cNvSpPr>
            <p:nvPr/>
          </p:nvSpPr>
          <p:spPr bwMode="auto">
            <a:xfrm>
              <a:off x="1181101" y="1979613"/>
              <a:ext cx="3671888" cy="457200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340" name="Rectangle 34" descr="Große Schachfelder"/>
            <p:cNvSpPr>
              <a:spLocks noChangeArrowheads="1"/>
            </p:cNvSpPr>
            <p:nvPr/>
          </p:nvSpPr>
          <p:spPr bwMode="auto">
            <a:xfrm>
              <a:off x="1181101" y="1979613"/>
              <a:ext cx="2125663" cy="457200"/>
            </a:xfrm>
            <a:prstGeom prst="rect">
              <a:avLst/>
            </a:prstGeom>
            <a:pattFill prst="lgCheck">
              <a:fgClr>
                <a:srgbClr val="FFFF66"/>
              </a:fgClr>
              <a:bgClr>
                <a:srgbClr val="FFFFFF"/>
              </a:bgClr>
            </a:patt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sz="1200">
                <a:solidFill>
                  <a:srgbClr val="990000"/>
                </a:solidFill>
              </a:endParaRPr>
            </a:p>
          </p:txBody>
        </p:sp>
        <p:sp>
          <p:nvSpPr>
            <p:cNvPr id="13341" name="Rectangle 35"/>
            <p:cNvSpPr>
              <a:spLocks noChangeArrowheads="1"/>
            </p:cNvSpPr>
            <p:nvPr/>
          </p:nvSpPr>
          <p:spPr bwMode="auto">
            <a:xfrm>
              <a:off x="1116013" y="1979613"/>
              <a:ext cx="7408863" cy="457200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dirty="0"/>
            </a:p>
          </p:txBody>
        </p:sp>
        <p:sp>
          <p:nvSpPr>
            <p:cNvPr id="13342" name="Rectangle 36"/>
            <p:cNvSpPr>
              <a:spLocks noChangeArrowheads="1"/>
            </p:cNvSpPr>
            <p:nvPr/>
          </p:nvSpPr>
          <p:spPr bwMode="auto">
            <a:xfrm>
              <a:off x="3730626" y="1447800"/>
              <a:ext cx="185948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AT" sz="1200" b="1" dirty="0" smtClean="0">
                  <a:solidFill>
                    <a:srgbClr val="000000"/>
                  </a:solidFill>
                  <a:latin typeface="Arial" charset="0"/>
                </a:rPr>
                <a:t>% V/V Gas/Methan </a:t>
              </a:r>
              <a:r>
                <a:rPr lang="de-AT" sz="1200" b="1" dirty="0">
                  <a:solidFill>
                    <a:srgbClr val="000000"/>
                  </a:solidFill>
                  <a:latin typeface="Arial" charset="0"/>
                </a:rPr>
                <a:t>in Luft</a:t>
              </a:r>
              <a:endParaRPr lang="de-AT" sz="1200" dirty="0"/>
            </a:p>
          </p:txBody>
        </p:sp>
        <p:sp>
          <p:nvSpPr>
            <p:cNvPr id="13343" name="Text Box 37"/>
            <p:cNvSpPr txBox="1">
              <a:spLocks noChangeArrowheads="1"/>
            </p:cNvSpPr>
            <p:nvPr/>
          </p:nvSpPr>
          <p:spPr bwMode="gray">
            <a:xfrm>
              <a:off x="900113" y="1712913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21,0</a:t>
              </a:r>
            </a:p>
          </p:txBody>
        </p:sp>
        <p:sp>
          <p:nvSpPr>
            <p:cNvPr id="13344" name="Text Box 38"/>
            <p:cNvSpPr txBox="1">
              <a:spLocks noChangeArrowheads="1"/>
            </p:cNvSpPr>
            <p:nvPr/>
          </p:nvSpPr>
          <p:spPr bwMode="gray">
            <a:xfrm>
              <a:off x="817563" y="1497013"/>
              <a:ext cx="1030288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 smtClean="0">
                  <a:latin typeface="Arial" charset="0"/>
                </a:rPr>
                <a:t>% V/V O</a:t>
              </a:r>
              <a:r>
                <a:rPr lang="de-DE" sz="1200" b="1" baseline="-25000" dirty="0" smtClean="0">
                  <a:latin typeface="Arial" charset="0"/>
                </a:rPr>
                <a:t>2</a:t>
              </a:r>
              <a:endParaRPr lang="de-DE" sz="1200" b="1" baseline="-25000" dirty="0">
                <a:latin typeface="Arial" charset="0"/>
              </a:endParaRPr>
            </a:p>
          </p:txBody>
        </p:sp>
        <p:sp>
          <p:nvSpPr>
            <p:cNvPr id="13345" name="Text Box 39"/>
            <p:cNvSpPr txBox="1">
              <a:spLocks noChangeArrowheads="1"/>
            </p:cNvSpPr>
            <p:nvPr/>
          </p:nvSpPr>
          <p:spPr bwMode="gray">
            <a:xfrm>
              <a:off x="7624763" y="2660650"/>
              <a:ext cx="1223963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 b="1" dirty="0" smtClean="0">
                  <a:latin typeface="Arial" charset="0"/>
                </a:rPr>
                <a:t>% V/V </a:t>
              </a:r>
              <a:r>
                <a:rPr lang="de-DE" sz="1200" b="1" dirty="0">
                  <a:latin typeface="Arial" charset="0"/>
                </a:rPr>
                <a:t>CH</a:t>
              </a:r>
              <a:r>
                <a:rPr lang="de-DE" sz="1200" b="1" baseline="-25000" dirty="0">
                  <a:latin typeface="Arial" charset="0"/>
                </a:rPr>
                <a:t>4</a:t>
              </a:r>
            </a:p>
          </p:txBody>
        </p:sp>
        <p:sp>
          <p:nvSpPr>
            <p:cNvPr id="13346" name="Text Box 40"/>
            <p:cNvSpPr txBox="1">
              <a:spLocks noChangeArrowheads="1"/>
            </p:cNvSpPr>
            <p:nvPr/>
          </p:nvSpPr>
          <p:spPr bwMode="gray">
            <a:xfrm>
              <a:off x="8307388" y="1698625"/>
              <a:ext cx="395288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0,0</a:t>
              </a:r>
            </a:p>
          </p:txBody>
        </p:sp>
        <p:sp>
          <p:nvSpPr>
            <p:cNvPr id="13347" name="Rectangle 41" descr="Diagonal weit nach oben"/>
            <p:cNvSpPr>
              <a:spLocks noChangeArrowheads="1"/>
            </p:cNvSpPr>
            <p:nvPr/>
          </p:nvSpPr>
          <p:spPr bwMode="auto">
            <a:xfrm>
              <a:off x="2418009" y="1993160"/>
              <a:ext cx="409924" cy="419061"/>
            </a:xfrm>
            <a:prstGeom prst="rect">
              <a:avLst/>
            </a:prstGeom>
            <a:pattFill prst="wdUpDiag">
              <a:fgClr>
                <a:srgbClr val="FFFF66"/>
              </a:fgClr>
              <a:bgClr>
                <a:srgbClr val="FFFFFF"/>
              </a:bgClr>
            </a:patt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349" name="Text Box 43"/>
            <p:cNvSpPr txBox="1">
              <a:spLocks noChangeArrowheads="1"/>
            </p:cNvSpPr>
            <p:nvPr/>
          </p:nvSpPr>
          <p:spPr bwMode="gray">
            <a:xfrm>
              <a:off x="8161338" y="2425700"/>
              <a:ext cx="563563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>
                  <a:latin typeface="Arial" charset="0"/>
                </a:rPr>
                <a:t>100,0</a:t>
              </a:r>
            </a:p>
          </p:txBody>
        </p:sp>
        <p:sp>
          <p:nvSpPr>
            <p:cNvPr id="13350" name="Text Box 44"/>
            <p:cNvSpPr txBox="1">
              <a:spLocks noChangeArrowheads="1"/>
            </p:cNvSpPr>
            <p:nvPr/>
          </p:nvSpPr>
          <p:spPr bwMode="gray">
            <a:xfrm>
              <a:off x="969963" y="2444750"/>
              <a:ext cx="395288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0,0</a:t>
              </a:r>
            </a:p>
          </p:txBody>
        </p:sp>
        <p:sp>
          <p:nvSpPr>
            <p:cNvPr id="13352" name="Rectangle 46"/>
            <p:cNvSpPr>
              <a:spLocks noChangeArrowheads="1"/>
            </p:cNvSpPr>
            <p:nvPr/>
          </p:nvSpPr>
          <p:spPr bwMode="auto">
            <a:xfrm>
              <a:off x="1116013" y="1987551"/>
              <a:ext cx="346075" cy="434974"/>
            </a:xfrm>
            <a:prstGeom prst="rect">
              <a:avLst/>
            </a:prstGeom>
            <a:solidFill>
              <a:srgbClr val="0000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3353" name="Text Box 47"/>
            <p:cNvSpPr txBox="1">
              <a:spLocks noChangeArrowheads="1"/>
            </p:cNvSpPr>
            <p:nvPr/>
          </p:nvSpPr>
          <p:spPr bwMode="gray">
            <a:xfrm>
              <a:off x="4594226" y="1708150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10,5</a:t>
              </a:r>
            </a:p>
          </p:txBody>
        </p:sp>
        <p:sp>
          <p:nvSpPr>
            <p:cNvPr id="13354" name="Text Box 48"/>
            <p:cNvSpPr txBox="1">
              <a:spLocks noChangeArrowheads="1"/>
            </p:cNvSpPr>
            <p:nvPr/>
          </p:nvSpPr>
          <p:spPr bwMode="gray">
            <a:xfrm>
              <a:off x="4583113" y="2428875"/>
              <a:ext cx="479425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 dirty="0">
                  <a:latin typeface="Arial" charset="0"/>
                </a:rPr>
                <a:t>50,0</a:t>
              </a:r>
            </a:p>
          </p:txBody>
        </p:sp>
        <p:sp>
          <p:nvSpPr>
            <p:cNvPr id="13356" name="Text Box 50"/>
            <p:cNvSpPr txBox="1">
              <a:spLocks noChangeArrowheads="1"/>
            </p:cNvSpPr>
            <p:nvPr/>
          </p:nvSpPr>
          <p:spPr bwMode="gray">
            <a:xfrm>
              <a:off x="3476626" y="2085975"/>
              <a:ext cx="4687888" cy="260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100" b="1" dirty="0" smtClean="0">
                  <a:latin typeface="Arial" charset="0"/>
                </a:rPr>
                <a:t>E     r     </a:t>
              </a:r>
              <a:r>
                <a:rPr lang="de-DE" sz="1100" b="1" dirty="0">
                  <a:latin typeface="Arial" charset="0"/>
                </a:rPr>
                <a:t>s     t </a:t>
              </a:r>
              <a:r>
                <a:rPr lang="de-DE" sz="1100" b="1" dirty="0" smtClean="0">
                  <a:latin typeface="Arial" charset="0"/>
                </a:rPr>
                <a:t>    </a:t>
              </a:r>
              <a:r>
                <a:rPr lang="de-DE" sz="1100" b="1" dirty="0">
                  <a:latin typeface="Arial" charset="0"/>
                </a:rPr>
                <a:t>i     c     k     u      n      g      s      g      e      f     a     h     r</a:t>
              </a:r>
            </a:p>
          </p:txBody>
        </p:sp>
        <p:sp>
          <p:nvSpPr>
            <p:cNvPr id="65" name="Rectangle 46"/>
            <p:cNvSpPr>
              <a:spLocks noChangeArrowheads="1"/>
            </p:cNvSpPr>
            <p:nvPr/>
          </p:nvSpPr>
          <p:spPr bwMode="auto">
            <a:xfrm>
              <a:off x="1444702" y="1993160"/>
              <a:ext cx="979228" cy="430280"/>
            </a:xfrm>
            <a:prstGeom prst="rect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24425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5122" name="Picture 2" descr="Explosionsgrenze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33" y="1900150"/>
            <a:ext cx="57150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901631"/>
              </p:ext>
            </p:extLst>
          </p:nvPr>
        </p:nvGraphicFramePr>
        <p:xfrm>
          <a:off x="1387131" y="3572797"/>
          <a:ext cx="6172200" cy="213360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</a:tblGrid>
              <a:tr h="0">
                <a:tc>
                  <a:txBody>
                    <a:bodyPr/>
                    <a:lstStyle/>
                    <a:p>
                      <a:r>
                        <a:rPr lang="de-AT" sz="1400" b="1" dirty="0">
                          <a:effectLst/>
                        </a:rPr>
                        <a:t>Substanz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>
                          <a:effectLst/>
                        </a:rPr>
                        <a:t>UEG in Vol.-%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>
                          <a:effectLst/>
                        </a:rPr>
                        <a:t>OEG in Vol.-%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smtClean="0">
                          <a:effectLst/>
                        </a:rPr>
                        <a:t>Propan (Flüssiggas)</a:t>
                      </a:r>
                      <a:endParaRPr lang="de-AT" sz="1400" u="non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2,1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>
                          <a:effectLst/>
                        </a:rPr>
                        <a:t>9,5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dirty="0" err="1" smtClean="0">
                          <a:effectLst/>
                        </a:rPr>
                        <a:t>Ethin</a:t>
                      </a:r>
                      <a:r>
                        <a:rPr lang="de-AT" sz="1400" u="none" dirty="0" smtClean="0">
                          <a:effectLst/>
                        </a:rPr>
                        <a:t> (Acetylen)</a:t>
                      </a:r>
                      <a:endParaRPr lang="de-AT" sz="1400" u="none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2,5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>
                          <a:effectLst/>
                        </a:rPr>
                        <a:t>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dirty="0" smtClean="0">
                          <a:effectLst/>
                        </a:rPr>
                        <a:t>Ethanol</a:t>
                      </a:r>
                      <a:r>
                        <a:rPr lang="de-AT" sz="1400" u="none" baseline="0" dirty="0">
                          <a:effectLst/>
                        </a:rPr>
                        <a:t> </a:t>
                      </a:r>
                      <a:r>
                        <a:rPr lang="de-AT" sz="1400" u="none" dirty="0" smtClean="0">
                          <a:effectLst/>
                        </a:rPr>
                        <a:t>(Äthanol</a:t>
                      </a:r>
                      <a:r>
                        <a:rPr lang="de-AT" sz="1400" u="none" dirty="0">
                          <a:effectLst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3,4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>
                          <a:effectLst/>
                        </a:rPr>
                        <a:t>19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dirty="0">
                          <a:effectLst/>
                        </a:rPr>
                        <a:t>Wasserstoff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>
                          <a:effectLst/>
                        </a:rPr>
                        <a:t>4,1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dirty="0" smtClean="0">
                          <a:effectLst/>
                        </a:rPr>
                        <a:t>Methan</a:t>
                      </a:r>
                      <a:r>
                        <a:rPr lang="de-AT" sz="1400" u="none" baseline="0" dirty="0">
                          <a:effectLst/>
                        </a:rPr>
                        <a:t> </a:t>
                      </a:r>
                      <a:r>
                        <a:rPr lang="de-AT" sz="1400" u="none" dirty="0" smtClean="0">
                          <a:effectLst/>
                        </a:rPr>
                        <a:t>(Erdgas</a:t>
                      </a:r>
                      <a:r>
                        <a:rPr lang="de-AT" sz="1400" u="none" dirty="0">
                          <a:effectLst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>
                          <a:effectLst/>
                        </a:rPr>
                        <a:t>4,4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16,5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de-AT" sz="1400" u="none" dirty="0">
                          <a:effectLst/>
                        </a:rPr>
                        <a:t>Kohlenstoffmonoxid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12,5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>
                          <a:effectLst/>
                        </a:rPr>
                        <a:t>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3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AT" sz="2000" i="1" dirty="0" smtClean="0">
                <a:solidFill>
                  <a:srgbClr val="000000"/>
                </a:solidFill>
              </a:rPr>
              <a:t>Explosionsgrenzen</a:t>
            </a:r>
            <a:r>
              <a:rPr lang="de-DE" sz="2000" i="1" dirty="0" smtClean="0">
                <a:solidFill>
                  <a:srgbClr val="000000"/>
                </a:solidFill>
              </a:rPr>
              <a:t> </a:t>
            </a:r>
            <a:endParaRPr lang="de-DE" sz="1600" i="1" dirty="0" smtClean="0">
              <a:solidFill>
                <a:srgbClr val="000000"/>
              </a:solidFill>
            </a:endParaRPr>
          </a:p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>                   verschiedener Gase</a:t>
            </a:r>
            <a:endParaRPr lang="de-AT" sz="20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die </a:t>
            </a:r>
            <a:r>
              <a:rPr lang="de-DE" sz="2000" i="1" dirty="0" smtClean="0">
                <a:solidFill>
                  <a:srgbClr val="003E55"/>
                </a:solidFill>
              </a:rPr>
              <a:t>sicherheitstechnische </a:t>
            </a:r>
            <a:br>
              <a:rPr lang="de-DE" sz="2000" i="1" dirty="0" smtClean="0">
                <a:solidFill>
                  <a:srgbClr val="003E55"/>
                </a:solidFill>
              </a:rPr>
            </a:br>
            <a:r>
              <a:rPr lang="de-DE" sz="2000" i="1" dirty="0" smtClean="0">
                <a:solidFill>
                  <a:srgbClr val="003E55"/>
                </a:solidFill>
              </a:rPr>
              <a:t>        Maßnahmen </a:t>
            </a:r>
            <a:r>
              <a:rPr lang="de-DE" sz="1600" i="1" dirty="0" smtClean="0">
                <a:solidFill>
                  <a:srgbClr val="003E55"/>
                </a:solidFill>
              </a:rPr>
              <a:t>der</a:t>
            </a:r>
            <a:r>
              <a:rPr lang="de-DE" sz="2000" i="1" dirty="0" smtClean="0">
                <a:solidFill>
                  <a:srgbClr val="003E55"/>
                </a:solidFill>
              </a:rPr>
              <a:t> Netz Oberösterreich GmbH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47650" y="1341438"/>
            <a:ext cx="8162925" cy="5178425"/>
            <a:chOff x="156" y="845"/>
            <a:chExt cx="5142" cy="3262"/>
          </a:xfrm>
        </p:grpSpPr>
        <p:sp>
          <p:nvSpPr>
            <p:cNvPr id="18436" name="Rectangle 11"/>
            <p:cNvSpPr>
              <a:spLocks noChangeArrowheads="1"/>
            </p:cNvSpPr>
            <p:nvPr/>
          </p:nvSpPr>
          <p:spPr bwMode="auto">
            <a:xfrm>
              <a:off x="2872" y="845"/>
              <a:ext cx="242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24-Stunden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Bereitschaftsdienst, </a:t>
              </a:r>
            </a:p>
            <a:p>
              <a:pPr algn="l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Notfall- </a:t>
              </a:r>
              <a:r>
                <a:rPr lang="de-DE" sz="2000" dirty="0">
                  <a:latin typeface="Arial" charset="0"/>
                </a:rPr>
                <a:t>und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 Krisenmanagement</a:t>
              </a:r>
            </a:p>
          </p:txBody>
        </p:sp>
        <p:sp>
          <p:nvSpPr>
            <p:cNvPr id="18437" name="Rectangle 12"/>
            <p:cNvSpPr>
              <a:spLocks noChangeArrowheads="1"/>
            </p:cNvSpPr>
            <p:nvPr/>
          </p:nvSpPr>
          <p:spPr bwMode="auto">
            <a:xfrm>
              <a:off x="2890" y="1790"/>
              <a:ext cx="2136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Laufende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 </a:t>
              </a:r>
              <a:r>
                <a:rPr lang="de-DE" sz="2000" dirty="0" smtClean="0">
                  <a:solidFill>
                    <a:srgbClr val="FF6600"/>
                  </a:solidFill>
                  <a:latin typeface="Arial" charset="0"/>
                </a:rPr>
                <a:t>Datenübertragung</a:t>
              </a:r>
              <a:endParaRPr lang="de-DE" sz="2000" dirty="0">
                <a:latin typeface="Arial" charset="0"/>
              </a:endParaRPr>
            </a:p>
          </p:txBody>
        </p:sp>
        <p:sp>
          <p:nvSpPr>
            <p:cNvPr id="18438" name="Rectangle 13"/>
            <p:cNvSpPr>
              <a:spLocks noChangeArrowheads="1"/>
            </p:cNvSpPr>
            <p:nvPr/>
          </p:nvSpPr>
          <p:spPr bwMode="auto">
            <a:xfrm>
              <a:off x="2881" y="1303"/>
              <a:ext cx="201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Periodische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 Leitungs-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und </a:t>
              </a:r>
            </a:p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Stationskontrollen</a:t>
              </a:r>
            </a:p>
          </p:txBody>
        </p:sp>
        <p:sp>
          <p:nvSpPr>
            <p:cNvPr id="18439" name="Rectangle 14"/>
            <p:cNvSpPr>
              <a:spLocks noChangeArrowheads="1"/>
            </p:cNvSpPr>
            <p:nvPr/>
          </p:nvSpPr>
          <p:spPr bwMode="auto">
            <a:xfrm>
              <a:off x="2895" y="2493"/>
              <a:ext cx="1956" cy="2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Odorierung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des </a:t>
              </a:r>
              <a:r>
                <a:rPr lang="de-DE" sz="2000" dirty="0" smtClean="0">
                  <a:latin typeface="Arial" charset="0"/>
                </a:rPr>
                <a:t>Erdgases</a:t>
              </a:r>
              <a:endParaRPr lang="de-DE" sz="2000" dirty="0">
                <a:latin typeface="Arial" charset="0"/>
              </a:endParaRPr>
            </a:p>
          </p:txBody>
        </p:sp>
        <p:sp>
          <p:nvSpPr>
            <p:cNvPr id="18440" name="Rectangle 15"/>
            <p:cNvSpPr>
              <a:spLocks noChangeArrowheads="1"/>
            </p:cNvSpPr>
            <p:nvPr/>
          </p:nvSpPr>
          <p:spPr bwMode="auto">
            <a:xfrm>
              <a:off x="2872" y="2161"/>
              <a:ext cx="2205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Kostenlose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Grabungsaufsicht</a:t>
              </a:r>
            </a:p>
          </p:txBody>
        </p:sp>
        <p:sp>
          <p:nvSpPr>
            <p:cNvPr id="18441" name="Rectangle 17"/>
            <p:cNvSpPr>
              <a:spLocks noChangeArrowheads="1"/>
            </p:cNvSpPr>
            <p:nvPr/>
          </p:nvSpPr>
          <p:spPr bwMode="auto">
            <a:xfrm>
              <a:off x="352" y="3258"/>
              <a:ext cx="3130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Brand- </a:t>
              </a:r>
              <a:r>
                <a:rPr lang="de-DE" sz="2000" dirty="0">
                  <a:latin typeface="Arial" charset="0"/>
                </a:rPr>
                <a:t>und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 explosionssichere Ausführung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</a:p>
            <a:p>
              <a:pPr algn="l"/>
              <a:r>
                <a:rPr lang="de-DE" sz="2000" dirty="0" smtClean="0">
                  <a:latin typeface="Arial" charset="0"/>
                </a:rPr>
                <a:t>der</a:t>
              </a:r>
              <a:r>
                <a:rPr lang="de-DE" sz="2000" dirty="0" smtClean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 smtClean="0">
                  <a:latin typeface="Arial" charset="0"/>
                </a:rPr>
                <a:t>Gasanlagen</a:t>
              </a:r>
              <a:endParaRPr lang="de-AT" sz="2000" dirty="0">
                <a:latin typeface="Arial" charset="0"/>
              </a:endParaRPr>
            </a:p>
          </p:txBody>
        </p:sp>
        <p:sp>
          <p:nvSpPr>
            <p:cNvPr id="18442" name="Rectangle 18"/>
            <p:cNvSpPr>
              <a:spLocks noChangeArrowheads="1"/>
            </p:cNvSpPr>
            <p:nvPr/>
          </p:nvSpPr>
          <p:spPr bwMode="auto">
            <a:xfrm>
              <a:off x="351" y="2825"/>
              <a:ext cx="3552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Speziell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ausgebildetes Personal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für den Störungs- und </a:t>
              </a:r>
              <a:r>
                <a:rPr lang="de-DE" sz="2000" dirty="0" err="1">
                  <a:latin typeface="Arial" charset="0"/>
                </a:rPr>
                <a:t>Gebrechensbehebungsdienst</a:t>
              </a:r>
              <a:endParaRPr lang="de-DE" sz="2000" dirty="0">
                <a:latin typeface="Arial" charset="0"/>
              </a:endParaRPr>
            </a:p>
          </p:txBody>
        </p:sp>
        <p:sp>
          <p:nvSpPr>
            <p:cNvPr id="18443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667" y="877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44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694" y="1832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45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686" y="1359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46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686" y="254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47" name="AutoShape 3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56" y="3298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48" name="AutoShape 31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686" y="2217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 dirty="0"/>
            </a:p>
          </p:txBody>
        </p:sp>
        <p:sp>
          <p:nvSpPr>
            <p:cNvPr id="18449" name="AutoShape 3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59" y="2873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8450" name="Rectangle 34"/>
            <p:cNvSpPr>
              <a:spLocks noChangeArrowheads="1"/>
            </p:cNvSpPr>
            <p:nvPr/>
          </p:nvSpPr>
          <p:spPr bwMode="auto">
            <a:xfrm>
              <a:off x="363" y="3665"/>
              <a:ext cx="4540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Hoher Sicherheitsstandard: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PE-Rohre, </a:t>
              </a:r>
              <a:r>
                <a:rPr lang="de-DE" sz="2000" dirty="0" err="1">
                  <a:latin typeface="Arial" charset="0"/>
                </a:rPr>
                <a:t>Gasstop</a:t>
              </a:r>
              <a:r>
                <a:rPr lang="de-DE" sz="2000" dirty="0">
                  <a:latin typeface="Arial" charset="0"/>
                </a:rPr>
                <a:t> (ab 1998), SAV, Standby Regelstrecken, kath. Korrosionsschutz usw</a:t>
              </a:r>
              <a:r>
                <a:rPr lang="de-DE" sz="2000" dirty="0" smtClean="0">
                  <a:latin typeface="Arial" charset="0"/>
                </a:rPr>
                <a:t>.</a:t>
              </a:r>
              <a:endParaRPr lang="de-DE" sz="2000" dirty="0">
                <a:latin typeface="Arial" charset="0"/>
              </a:endParaRPr>
            </a:p>
          </p:txBody>
        </p:sp>
        <p:sp>
          <p:nvSpPr>
            <p:cNvPr id="18451" name="AutoShape 3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56" y="3725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181" y="871"/>
              <a:ext cx="2352" cy="1838"/>
              <a:chOff x="144" y="833"/>
              <a:chExt cx="2352" cy="1711"/>
            </a:xfrm>
          </p:grpSpPr>
          <p:pic>
            <p:nvPicPr>
              <p:cNvPr id="18453" name="Picture 42" descr="Sicherhei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44" y="833"/>
                <a:ext cx="2352" cy="17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Rectangle 40"/>
              <p:cNvSpPr>
                <a:spLocks noChangeArrowheads="1"/>
              </p:cNvSpPr>
              <p:nvPr/>
            </p:nvSpPr>
            <p:spPr bwMode="gray">
              <a:xfrm>
                <a:off x="151" y="841"/>
                <a:ext cx="2339" cy="1680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4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Leitfaden </a:t>
            </a:r>
            <a:r>
              <a:rPr lang="de-DE" sz="1600" i="1" dirty="0" smtClean="0">
                <a:solidFill>
                  <a:srgbClr val="000000"/>
                </a:solidFill>
              </a:rPr>
              <a:t>bei </a:t>
            </a:r>
            <a:r>
              <a:rPr lang="de-DE" sz="2000" i="1" dirty="0" smtClean="0">
                <a:solidFill>
                  <a:srgbClr val="000000"/>
                </a:solidFill>
              </a:rPr>
              <a:t>Gasgeruch oder  Brand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4286250" y="19002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20482" name="Picture 2" descr="http://erdgas.netzgmbh.at/fileadmin/media/OOE_Ferngas_Netz_GmbH/Sicherheit/Erstma%C3%9Fnahmen_bei_Gasgeru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9" y="840258"/>
            <a:ext cx="7233061" cy="55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utoUpdateAnimBg="0"/>
      <p:bldP spid="1771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5" y="1219200"/>
            <a:ext cx="5471741" cy="314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724709" y="6383740"/>
            <a:ext cx="419291" cy="208138"/>
          </a:xfrm>
        </p:spPr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30" y="3351145"/>
            <a:ext cx="4107109" cy="319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042930" y="4724051"/>
            <a:ext cx="4107109" cy="6442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63500" sx="104000" sy="104000" algn="ctr" rotWithShape="0">
              <a:schemeClr val="bg1">
                <a:lumMod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 err="1" smtClean="0">
              <a:solidFill>
                <a:srgbClr val="003E5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geeignetes Löschmittel - Pulverfeuerlöscher</a:t>
            </a:r>
          </a:p>
        </p:txBody>
      </p:sp>
    </p:spTree>
    <p:extLst>
      <p:ext uri="{BB962C8B-B14F-4D97-AF65-F5344CB8AC3E}">
        <p14:creationId xmlns:p14="http://schemas.microsoft.com/office/powerpoint/2010/main" val="181682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1600" i="1" smtClean="0">
                <a:solidFill>
                  <a:srgbClr val="000000"/>
                </a:solidFill>
              </a:rPr>
              <a:t/>
            </a:r>
            <a:br>
              <a:rPr lang="de-DE" altLang="de-DE" sz="1600" i="1" smtClean="0">
                <a:solidFill>
                  <a:srgbClr val="000000"/>
                </a:solidFill>
              </a:rPr>
            </a:br>
            <a:r>
              <a:rPr lang="de-DE" altLang="de-DE" sz="1600" i="1" smtClean="0">
                <a:solidFill>
                  <a:srgbClr val="000000"/>
                </a:solidFill>
              </a:rPr>
              <a:t>Gefährdung von Erdgas-Anlagen </a:t>
            </a:r>
            <a:br>
              <a:rPr lang="de-DE" altLang="de-DE" sz="1600" i="1" smtClean="0">
                <a:solidFill>
                  <a:srgbClr val="000000"/>
                </a:solidFill>
              </a:rPr>
            </a:br>
            <a:r>
              <a:rPr lang="de-DE" altLang="de-DE" sz="1600" i="1" smtClean="0">
                <a:solidFill>
                  <a:srgbClr val="000000"/>
                </a:solidFill>
              </a:rPr>
              <a:t>durch </a:t>
            </a:r>
            <a:r>
              <a:rPr lang="de-DE" altLang="de-DE" i="1" smtClean="0">
                <a:solidFill>
                  <a:srgbClr val="000000"/>
                </a:solidFill>
              </a:rPr>
              <a:t>Brandeinwirkung</a:t>
            </a:r>
          </a:p>
        </p:txBody>
      </p:sp>
      <p:pic>
        <p:nvPicPr>
          <p:cNvPr id="4" name="Grafik 6" descr="242_Brand_Leopoldhofstatt85_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361257"/>
            <a:ext cx="3969526" cy="297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O:\OGV\OGV242_Eberschwang\Bilder\091217_242_Brand_Leopoldhofstatt85\242_Brand_Leopoldhofstatt85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40" y="2346797"/>
            <a:ext cx="3989771" cy="29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3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1600" i="1" dirty="0" smtClean="0">
                <a:solidFill>
                  <a:srgbClr val="000000"/>
                </a:solidFill>
              </a:rPr>
              <a:t/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Gefährdung von Erdgas-Anlagen </a:t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durch </a:t>
            </a:r>
            <a:r>
              <a:rPr lang="de-DE" altLang="de-DE" i="1" dirty="0" smtClean="0">
                <a:solidFill>
                  <a:srgbClr val="000000"/>
                </a:solidFill>
              </a:rPr>
              <a:t>Hochwasser</a:t>
            </a:r>
          </a:p>
        </p:txBody>
      </p:sp>
      <p:pic>
        <p:nvPicPr>
          <p:cNvPr id="4" name="Grafik 25" descr="304Schwertberg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27" descr="P8120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983038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28" descr="RS120-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0500"/>
            <a:ext cx="3500437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29" descr="304Schwertberg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85875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die </a:t>
            </a:r>
            <a:r>
              <a:rPr lang="de-DE" sz="2000" i="1" dirty="0" smtClean="0">
                <a:solidFill>
                  <a:srgbClr val="FFFFFF"/>
                </a:solidFill>
              </a:rPr>
              <a:t>Service-Center </a:t>
            </a:r>
            <a:br>
              <a:rPr lang="de-DE" sz="20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Oberösterreichisches Erdgas-Leitungsnetz</a:t>
            </a:r>
          </a:p>
        </p:txBody>
      </p:sp>
      <p:sp>
        <p:nvSpPr>
          <p:cNvPr id="8206" name="Text Box 53"/>
          <p:cNvSpPr txBox="1">
            <a:spLocks noChangeArrowheads="1"/>
          </p:cNvSpPr>
          <p:nvPr/>
        </p:nvSpPr>
        <p:spPr bwMode="auto">
          <a:xfrm>
            <a:off x="1186682" y="6381751"/>
            <a:ext cx="18415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111" y="985022"/>
            <a:ext cx="6151655" cy="558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0" y="5058383"/>
            <a:ext cx="3363515" cy="109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5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1600" i="1" dirty="0" smtClean="0">
                <a:solidFill>
                  <a:srgbClr val="000000"/>
                </a:solidFill>
              </a:rPr>
              <a:t/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Gefährdung von Erdgas-Anlagen </a:t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durch </a:t>
            </a:r>
            <a:r>
              <a:rPr lang="de-DE" altLang="de-DE" i="1" dirty="0" smtClean="0">
                <a:solidFill>
                  <a:srgbClr val="000000"/>
                </a:solidFill>
              </a:rPr>
              <a:t>Hangrutsch und </a:t>
            </a:r>
            <a:r>
              <a:rPr lang="de-DE" altLang="de-DE" i="1" dirty="0" err="1" smtClean="0">
                <a:solidFill>
                  <a:srgbClr val="000000"/>
                </a:solidFill>
              </a:rPr>
              <a:t>Murenabgang</a:t>
            </a:r>
            <a:endParaRPr lang="de-DE" altLang="de-DE" i="1" dirty="0" smtClean="0">
              <a:solidFill>
                <a:srgbClr val="000000"/>
              </a:solidFill>
            </a:endParaRPr>
          </a:p>
        </p:txBody>
      </p:sp>
      <p:pic>
        <p:nvPicPr>
          <p:cNvPr id="4" name="Grafik 4" descr="HDL050_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2" y="2357436"/>
            <a:ext cx="41195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1" descr="Hangrutschung im Bereich Jainzendorfstr. Pe Da 110 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678" y="1855100"/>
            <a:ext cx="30162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1600" i="1" smtClean="0">
                <a:solidFill>
                  <a:srgbClr val="000000"/>
                </a:solidFill>
              </a:rPr>
              <a:t/>
            </a:r>
            <a:br>
              <a:rPr lang="de-DE" altLang="de-DE" sz="1600" i="1" smtClean="0">
                <a:solidFill>
                  <a:srgbClr val="000000"/>
                </a:solidFill>
              </a:rPr>
            </a:br>
            <a:r>
              <a:rPr lang="de-DE" altLang="de-DE" sz="1600" i="1" smtClean="0">
                <a:solidFill>
                  <a:srgbClr val="000000"/>
                </a:solidFill>
              </a:rPr>
              <a:t>Gefährdung von Erdgas-Anlagen </a:t>
            </a:r>
            <a:br>
              <a:rPr lang="de-DE" altLang="de-DE" sz="1600" i="1" smtClean="0">
                <a:solidFill>
                  <a:srgbClr val="000000"/>
                </a:solidFill>
              </a:rPr>
            </a:br>
            <a:r>
              <a:rPr lang="de-DE" altLang="de-DE" sz="1600" i="1" smtClean="0">
                <a:solidFill>
                  <a:srgbClr val="000000"/>
                </a:solidFill>
              </a:rPr>
              <a:t>durch </a:t>
            </a:r>
            <a:r>
              <a:rPr lang="de-DE" altLang="de-DE" i="1" smtClean="0">
                <a:solidFill>
                  <a:srgbClr val="000000"/>
                </a:solidFill>
              </a:rPr>
              <a:t>Grabungsarbeiten</a:t>
            </a:r>
          </a:p>
        </p:txBody>
      </p:sp>
      <p:pic>
        <p:nvPicPr>
          <p:cNvPr id="4" name="Grafik 4" descr="231_Schaden Hautstr_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21922"/>
            <a:ext cx="3914516" cy="29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5" descr="P71802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02" y="2421921"/>
            <a:ext cx="3914516" cy="29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5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1600" i="1" dirty="0" smtClean="0">
                <a:solidFill>
                  <a:srgbClr val="000000"/>
                </a:solidFill>
              </a:rPr>
              <a:t/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Gefährdung von Erdgas-Anlagen </a:t>
            </a:r>
            <a:br>
              <a:rPr lang="de-DE" altLang="de-DE" sz="1600" i="1" dirty="0" smtClean="0">
                <a:solidFill>
                  <a:srgbClr val="000000"/>
                </a:solidFill>
              </a:rPr>
            </a:br>
            <a:r>
              <a:rPr lang="de-DE" altLang="de-DE" sz="1600" i="1" dirty="0" smtClean="0">
                <a:solidFill>
                  <a:srgbClr val="000000"/>
                </a:solidFill>
              </a:rPr>
              <a:t>durch </a:t>
            </a:r>
            <a:r>
              <a:rPr lang="de-DE" altLang="de-DE" i="1" dirty="0" smtClean="0">
                <a:solidFill>
                  <a:srgbClr val="000000"/>
                </a:solidFill>
              </a:rPr>
              <a:t>Verkehrsunfälle</a:t>
            </a:r>
          </a:p>
        </p:txBody>
      </p:sp>
      <p:pic>
        <p:nvPicPr>
          <p:cNvPr id="4" name="Grafik 6" descr="232 Schaden Brückenleitung Rindbachstrasse 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" y="1140617"/>
            <a:ext cx="3595687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O:\Archiv\Regau\Hochdruck\HDL021_Windern_Reitsham\Bilder\Zaunb. Kühschinken 02.10.2006\PA031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54" y="2125362"/>
            <a:ext cx="4190878" cy="314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O:\Archiv\Regau\Hochdruck\HDL075_Puchkirchen_Kronsdorf\Bilder\KKS-Schaden\P101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" y="3926679"/>
            <a:ext cx="357981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9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die</a:t>
            </a:r>
            <a:r>
              <a:rPr lang="de-DE" sz="2000" i="1" dirty="0" smtClean="0">
                <a:solidFill>
                  <a:srgbClr val="FFFFFF"/>
                </a:solidFill>
              </a:rPr>
              <a:t> </a:t>
            </a:r>
            <a:br>
              <a:rPr lang="de-DE" sz="20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Verständigung </a:t>
            </a:r>
            <a:r>
              <a:rPr lang="de-DE" sz="1600" i="1" dirty="0" smtClean="0">
                <a:solidFill>
                  <a:srgbClr val="000000"/>
                </a:solidFill>
              </a:rPr>
              <a:t>des</a:t>
            </a:r>
            <a:r>
              <a:rPr lang="de-DE" sz="2000" i="1" dirty="0" smtClean="0">
                <a:solidFill>
                  <a:srgbClr val="000000"/>
                </a:solidFill>
              </a:rPr>
              <a:t> Bereitschaftsdienstes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342900" y="1477962"/>
            <a:ext cx="7796213" cy="4276725"/>
            <a:chOff x="480" y="956"/>
            <a:chExt cx="4911" cy="2694"/>
          </a:xfrm>
        </p:grpSpPr>
        <p:grpSp>
          <p:nvGrpSpPr>
            <p:cNvPr id="3" name="Group 48"/>
            <p:cNvGrpSpPr>
              <a:grpSpLocks/>
            </p:cNvGrpSpPr>
            <p:nvPr/>
          </p:nvGrpSpPr>
          <p:grpSpPr bwMode="auto">
            <a:xfrm>
              <a:off x="3408" y="1440"/>
              <a:ext cx="1983" cy="1604"/>
              <a:chOff x="3489" y="1406"/>
              <a:chExt cx="1983" cy="1604"/>
            </a:xfrm>
          </p:grpSpPr>
          <p:pic>
            <p:nvPicPr>
              <p:cNvPr id="22552" name="Picture 47" descr="Mewart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504" y="1417"/>
                <a:ext cx="1968" cy="1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53" name="Rectangle 6"/>
              <p:cNvSpPr>
                <a:spLocks noChangeArrowheads="1"/>
              </p:cNvSpPr>
              <p:nvPr/>
            </p:nvSpPr>
            <p:spPr bwMode="gray">
              <a:xfrm>
                <a:off x="3489" y="1406"/>
                <a:ext cx="1983" cy="1600"/>
              </a:xfrm>
              <a:prstGeom prst="rect">
                <a:avLst/>
              </a:prstGeom>
              <a:noFill/>
              <a:ln w="57150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22533" name="Rectangle 14"/>
            <p:cNvSpPr>
              <a:spLocks noChangeArrowheads="1"/>
            </p:cNvSpPr>
            <p:nvPr/>
          </p:nvSpPr>
          <p:spPr bwMode="auto">
            <a:xfrm>
              <a:off x="680" y="1824"/>
              <a:ext cx="88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FF6600"/>
                  </a:solidFill>
                  <a:latin typeface="Arial" charset="0"/>
                </a:rPr>
                <a:t>Gasaustritt</a:t>
              </a:r>
              <a:endParaRPr lang="de-AT" sz="200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22534" name="Rectangle 15"/>
            <p:cNvSpPr>
              <a:spLocks noChangeArrowheads="1"/>
            </p:cNvSpPr>
            <p:nvPr/>
          </p:nvSpPr>
          <p:spPr bwMode="auto">
            <a:xfrm>
              <a:off x="672" y="1488"/>
              <a:ext cx="89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FF6600"/>
                  </a:solidFill>
                  <a:latin typeface="Arial" charset="0"/>
                </a:rPr>
                <a:t>Gasgeruch</a:t>
              </a:r>
              <a:endParaRPr lang="de-AT" sz="200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22535" name="Rectangle 16"/>
            <p:cNvSpPr>
              <a:spLocks noChangeArrowheads="1"/>
            </p:cNvSpPr>
            <p:nvPr/>
          </p:nvSpPr>
          <p:spPr bwMode="auto">
            <a:xfrm>
              <a:off x="693" y="2160"/>
              <a:ext cx="2269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Bränden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und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Brandeinwirkung</a:t>
              </a:r>
            </a:p>
          </p:txBody>
        </p:sp>
        <p:sp>
          <p:nvSpPr>
            <p:cNvPr id="22536" name="Rectangle 17"/>
            <p:cNvSpPr>
              <a:spLocks noChangeArrowheads="1"/>
            </p:cNvSpPr>
            <p:nvPr/>
          </p:nvSpPr>
          <p:spPr bwMode="auto">
            <a:xfrm>
              <a:off x="701" y="2496"/>
              <a:ext cx="224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Beschädigungen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von Anlagen</a:t>
              </a:r>
            </a:p>
          </p:txBody>
        </p:sp>
        <p:sp>
          <p:nvSpPr>
            <p:cNvPr id="22537" name="Rectangle 18"/>
            <p:cNvSpPr>
              <a:spLocks noChangeArrowheads="1"/>
            </p:cNvSpPr>
            <p:nvPr/>
          </p:nvSpPr>
          <p:spPr bwMode="auto">
            <a:xfrm>
              <a:off x="693" y="2848"/>
              <a:ext cx="3973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solidFill>
                    <a:srgbClr val="FF6600"/>
                  </a:solidFill>
                  <a:latin typeface="Arial" charset="0"/>
                </a:rPr>
                <a:t>Gefährdung</a:t>
              </a:r>
              <a:r>
                <a:rPr lang="de-DE" sz="2000" dirty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2000" dirty="0">
                  <a:latin typeface="Arial" charset="0"/>
                </a:rPr>
                <a:t>von Gasanlagen </a:t>
              </a:r>
            </a:p>
            <a:p>
              <a:pPr algn="l">
                <a:spcBef>
                  <a:spcPct val="20000"/>
                </a:spcBef>
                <a:buClr>
                  <a:schemeClr val="bg2"/>
                </a:buClr>
                <a:buSzPct val="100000"/>
                <a:buFont typeface="Wingdings" pitchFamily="2" charset="2"/>
                <a:buNone/>
              </a:pPr>
              <a:r>
                <a:rPr lang="de-DE" sz="2000" dirty="0">
                  <a:latin typeface="Arial" charset="0"/>
                </a:rPr>
                <a:t>(Überschwemmungen, Hangrutschungen, Grabungen)</a:t>
              </a:r>
            </a:p>
          </p:txBody>
        </p:sp>
        <p:sp>
          <p:nvSpPr>
            <p:cNvPr id="22538" name="Rectangle 19"/>
            <p:cNvSpPr>
              <a:spLocks noChangeArrowheads="1"/>
            </p:cNvSpPr>
            <p:nvPr/>
          </p:nvSpPr>
          <p:spPr bwMode="auto">
            <a:xfrm>
              <a:off x="709" y="3400"/>
              <a:ext cx="173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FF6600"/>
                  </a:solidFill>
                  <a:latin typeface="Arial" charset="0"/>
                </a:rPr>
                <a:t>Versorgungsstörungen</a:t>
              </a:r>
              <a:endParaRPr lang="de-AT" sz="200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22539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1" y="153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540" name="AutoShape 3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1" y="1864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541" name="AutoShape 31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1" y="2208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542" name="AutoShape 32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1" y="2544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543" name="AutoShape 3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1" y="2888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2544" name="AutoShape 3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509" y="3456"/>
              <a:ext cx="144" cy="144"/>
            </a:xfrm>
            <a:prstGeom prst="actionButtonBlank">
              <a:avLst/>
            </a:prstGeom>
            <a:solidFill>
              <a:srgbClr val="FF66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480" y="956"/>
              <a:ext cx="2992" cy="331"/>
              <a:chOff x="480" y="956"/>
              <a:chExt cx="2992" cy="331"/>
            </a:xfrm>
          </p:grpSpPr>
          <p:sp>
            <p:nvSpPr>
              <p:cNvPr id="22548" name="Rectangle 40"/>
              <p:cNvSpPr>
                <a:spLocks noChangeArrowheads="1"/>
              </p:cNvSpPr>
              <p:nvPr/>
            </p:nvSpPr>
            <p:spPr bwMode="auto">
              <a:xfrm>
                <a:off x="2944" y="956"/>
                <a:ext cx="528" cy="327"/>
              </a:xfrm>
              <a:prstGeom prst="rect">
                <a:avLst/>
              </a:prstGeom>
              <a:solidFill>
                <a:srgbClr val="FF66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800" b="1" dirty="0">
                    <a:solidFill>
                      <a:schemeClr val="bg1"/>
                    </a:solidFill>
                    <a:latin typeface="Arial" charset="0"/>
                  </a:rPr>
                  <a:t>128</a:t>
                </a:r>
                <a:endParaRPr lang="de-AT" sz="28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22549" name="Rectangle 43"/>
              <p:cNvSpPr>
                <a:spLocks noChangeArrowheads="1"/>
              </p:cNvSpPr>
              <p:nvPr/>
            </p:nvSpPr>
            <p:spPr bwMode="auto">
              <a:xfrm>
                <a:off x="1104" y="960"/>
                <a:ext cx="1920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2800" b="1" dirty="0">
                    <a:latin typeface="Arial" charset="0"/>
                  </a:rPr>
                  <a:t>Notruf-Nummer:</a:t>
                </a:r>
                <a:endParaRPr lang="de-AT" sz="2800" b="1" dirty="0">
                  <a:latin typeface="Arial" charset="0"/>
                </a:endParaRPr>
              </a:p>
            </p:txBody>
          </p:sp>
          <p:sp>
            <p:nvSpPr>
              <p:cNvPr id="22550" name="AutoShape 44"/>
              <p:cNvSpPr>
                <a:spLocks noChangeArrowheads="1"/>
              </p:cNvSpPr>
              <p:nvPr/>
            </p:nvSpPr>
            <p:spPr bwMode="auto">
              <a:xfrm>
                <a:off x="480" y="1040"/>
                <a:ext cx="672" cy="208"/>
              </a:xfrm>
              <a:prstGeom prst="parallelogram">
                <a:avLst>
                  <a:gd name="adj" fmla="val 80769"/>
                </a:avLst>
              </a:prstGeom>
              <a:solidFill>
                <a:schemeClr val="tx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de-AT" sz="1200" b="1" dirty="0">
                    <a:solidFill>
                      <a:srgbClr val="FFFFFF"/>
                    </a:solidFill>
                    <a:latin typeface="Arial" charset="0"/>
                  </a:rPr>
                  <a:t>Erdgas</a:t>
                </a:r>
              </a:p>
            </p:txBody>
          </p:sp>
          <p:sp>
            <p:nvSpPr>
              <p:cNvPr id="22551" name="Line 45"/>
              <p:cNvSpPr>
                <a:spLocks noChangeShapeType="1"/>
              </p:cNvSpPr>
              <p:nvPr/>
            </p:nvSpPr>
            <p:spPr bwMode="auto">
              <a:xfrm>
                <a:off x="1008" y="1248"/>
                <a:ext cx="192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A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8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der</a:t>
            </a:r>
            <a:r>
              <a:rPr lang="de-DE" sz="2000" i="1" dirty="0" smtClean="0">
                <a:solidFill>
                  <a:srgbClr val="FFFFFF"/>
                </a:solidFill>
              </a:rPr>
              <a:t> </a:t>
            </a:r>
            <a:br>
              <a:rPr lang="de-DE" sz="20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Aufbau </a:t>
            </a:r>
            <a:r>
              <a:rPr lang="de-DE" sz="1600" i="1" dirty="0" smtClean="0">
                <a:solidFill>
                  <a:srgbClr val="000000"/>
                </a:solidFill>
              </a:rPr>
              <a:t>des</a:t>
            </a:r>
            <a:r>
              <a:rPr lang="de-DE" sz="2000" i="1" dirty="0" smtClean="0">
                <a:solidFill>
                  <a:srgbClr val="000000"/>
                </a:solidFill>
              </a:rPr>
              <a:t> Bereitschaftsdienstes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09600" y="1447800"/>
            <a:ext cx="7966075" cy="5211763"/>
            <a:chOff x="384" y="912"/>
            <a:chExt cx="5018" cy="3283"/>
          </a:xfrm>
        </p:grpSpPr>
        <p:sp>
          <p:nvSpPr>
            <p:cNvPr id="39946" name="AutoShape 10"/>
            <p:cNvSpPr>
              <a:spLocks noChangeArrowheads="1"/>
            </p:cNvSpPr>
            <p:nvPr/>
          </p:nvSpPr>
          <p:spPr bwMode="auto">
            <a:xfrm>
              <a:off x="1824" y="1632"/>
              <a:ext cx="1812" cy="1788"/>
            </a:xfrm>
            <a:custGeom>
              <a:avLst/>
              <a:gdLst>
                <a:gd name="G0" fmla="+- 5400 0 0"/>
                <a:gd name="G1" fmla="+- 8100 0 0"/>
                <a:gd name="G2" fmla="+- 2700 0 0"/>
                <a:gd name="G3" fmla="+- 9450 0 0"/>
                <a:gd name="G4" fmla="+- 21600 0 8100"/>
                <a:gd name="G5" fmla="+- 21600 0 9450"/>
                <a:gd name="G6" fmla="+- 5400 21600 0"/>
                <a:gd name="G7" fmla="*/ G6 1 2"/>
                <a:gd name="G8" fmla="+- 21600 0 5400"/>
                <a:gd name="G9" fmla="+- 21600 0 2700"/>
                <a:gd name="T0" fmla="*/ G0 w 21600"/>
                <a:gd name="T1" fmla="*/ G0 h 21600"/>
                <a:gd name="T2" fmla="*/ G8 w 21600"/>
                <a:gd name="T3" fmla="*/ G8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5400" y="5400"/>
                  </a:moveTo>
                  <a:lnTo>
                    <a:pt x="9450" y="5400"/>
                  </a:lnTo>
                  <a:lnTo>
                    <a:pt x="9450" y="2700"/>
                  </a:lnTo>
                  <a:lnTo>
                    <a:pt x="8100" y="2700"/>
                  </a:lnTo>
                  <a:lnTo>
                    <a:pt x="10800" y="0"/>
                  </a:lnTo>
                  <a:lnTo>
                    <a:pt x="13500" y="2700"/>
                  </a:lnTo>
                  <a:lnTo>
                    <a:pt x="12150" y="2700"/>
                  </a:lnTo>
                  <a:lnTo>
                    <a:pt x="12150" y="5400"/>
                  </a:lnTo>
                  <a:lnTo>
                    <a:pt x="16200" y="5400"/>
                  </a:lnTo>
                  <a:lnTo>
                    <a:pt x="16200" y="9450"/>
                  </a:lnTo>
                  <a:lnTo>
                    <a:pt x="18900" y="9450"/>
                  </a:lnTo>
                  <a:lnTo>
                    <a:pt x="18900" y="8100"/>
                  </a:lnTo>
                  <a:lnTo>
                    <a:pt x="21600" y="10800"/>
                  </a:lnTo>
                  <a:lnTo>
                    <a:pt x="18900" y="13500"/>
                  </a:lnTo>
                  <a:lnTo>
                    <a:pt x="18900" y="12150"/>
                  </a:lnTo>
                  <a:lnTo>
                    <a:pt x="16200" y="12150"/>
                  </a:lnTo>
                  <a:lnTo>
                    <a:pt x="16200" y="16200"/>
                  </a:lnTo>
                  <a:lnTo>
                    <a:pt x="12150" y="16200"/>
                  </a:lnTo>
                  <a:lnTo>
                    <a:pt x="12150" y="18900"/>
                  </a:lnTo>
                  <a:lnTo>
                    <a:pt x="13500" y="18900"/>
                  </a:lnTo>
                  <a:lnTo>
                    <a:pt x="10800" y="21600"/>
                  </a:lnTo>
                  <a:lnTo>
                    <a:pt x="8100" y="18900"/>
                  </a:lnTo>
                  <a:lnTo>
                    <a:pt x="9450" y="18900"/>
                  </a:lnTo>
                  <a:lnTo>
                    <a:pt x="9450" y="16200"/>
                  </a:lnTo>
                  <a:lnTo>
                    <a:pt x="5400" y="16200"/>
                  </a:lnTo>
                  <a:lnTo>
                    <a:pt x="5400" y="12150"/>
                  </a:lnTo>
                  <a:lnTo>
                    <a:pt x="2700" y="12150"/>
                  </a:lnTo>
                  <a:lnTo>
                    <a:pt x="2700" y="13500"/>
                  </a:lnTo>
                  <a:lnTo>
                    <a:pt x="0" y="10800"/>
                  </a:lnTo>
                  <a:lnTo>
                    <a:pt x="2700" y="8100"/>
                  </a:lnTo>
                  <a:lnTo>
                    <a:pt x="2700" y="9450"/>
                  </a:lnTo>
                  <a:lnTo>
                    <a:pt x="5400" y="945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777777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de-DE" sz="1800" b="1" dirty="0">
                  <a:solidFill>
                    <a:schemeClr val="bg1"/>
                  </a:solidFill>
                  <a:latin typeface="Arial" charset="0"/>
                </a:rPr>
                <a:t>Zentrale </a:t>
              </a:r>
            </a:p>
            <a:p>
              <a:pPr algn="ctr">
                <a:defRPr/>
              </a:pPr>
              <a:r>
                <a:rPr lang="de-DE" sz="1800" b="1" dirty="0">
                  <a:solidFill>
                    <a:schemeClr val="bg1"/>
                  </a:solidFill>
                  <a:latin typeface="Arial" charset="0"/>
                </a:rPr>
                <a:t>Meldestelle</a:t>
              </a:r>
            </a:p>
            <a:p>
              <a:pPr algn="ctr">
                <a:defRPr/>
              </a:pPr>
              <a:r>
                <a:rPr lang="de-DE" sz="1400" b="1" dirty="0">
                  <a:solidFill>
                    <a:schemeClr val="bg1"/>
                  </a:solidFill>
                  <a:latin typeface="Arial" charset="0"/>
                </a:rPr>
                <a:t>(</a:t>
              </a:r>
              <a:r>
                <a:rPr lang="de-DE" sz="1400" b="1" dirty="0" err="1">
                  <a:solidFill>
                    <a:schemeClr val="bg1"/>
                  </a:solidFill>
                  <a:latin typeface="Arial" charset="0"/>
                </a:rPr>
                <a:t>Messwarte</a:t>
              </a:r>
              <a:r>
                <a:rPr lang="de-DE" sz="1400" b="1" dirty="0">
                  <a:solidFill>
                    <a:schemeClr val="bg1"/>
                  </a:solidFill>
                  <a:latin typeface="Arial" charset="0"/>
                </a:rPr>
                <a:t>)</a:t>
              </a:r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384" y="912"/>
              <a:ext cx="4683" cy="3283"/>
              <a:chOff x="288" y="912"/>
              <a:chExt cx="4683" cy="3283"/>
            </a:xfrm>
          </p:grpSpPr>
          <p:sp>
            <p:nvSpPr>
              <p:cNvPr id="39947" name="AutoShape 11"/>
              <p:cNvSpPr>
                <a:spLocks noChangeArrowheads="1"/>
              </p:cNvSpPr>
              <p:nvPr/>
            </p:nvSpPr>
            <p:spPr bwMode="auto">
              <a:xfrm>
                <a:off x="1968" y="912"/>
                <a:ext cx="1322" cy="643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777777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Arial" charset="0"/>
                  </a:rPr>
                  <a:t>Technischer Leiter </a:t>
                </a:r>
              </a:p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Arial" charset="0"/>
                  </a:rPr>
                  <a:t>vom Dienst</a:t>
                </a:r>
              </a:p>
            </p:txBody>
          </p:sp>
          <p:sp>
            <p:nvSpPr>
              <p:cNvPr id="39954" name="AutoShape 18"/>
              <p:cNvSpPr>
                <a:spLocks noChangeArrowheads="1"/>
              </p:cNvSpPr>
              <p:nvPr/>
            </p:nvSpPr>
            <p:spPr bwMode="auto">
              <a:xfrm>
                <a:off x="1968" y="3552"/>
                <a:ext cx="1322" cy="643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777777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Arial" charset="0"/>
                  </a:rPr>
                  <a:t>Vertragspartner:</a:t>
                </a:r>
              </a:p>
              <a:p>
                <a:pPr>
                  <a:defRPr/>
                </a:pPr>
                <a:endParaRPr lang="de-DE" sz="800" b="1" dirty="0">
                  <a:solidFill>
                    <a:schemeClr val="bg1"/>
                  </a:solidFill>
                  <a:latin typeface="Arial" charset="0"/>
                </a:endParaRP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Erdbau</a:t>
                </a: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Arial" charset="0"/>
                  </a:rPr>
                  <a:t>Rohrbau</a:t>
                </a:r>
                <a:endParaRPr lang="de-DE" sz="1400" b="1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sp>
            <p:nvSpPr>
              <p:cNvPr id="39955" name="AutoShape 19"/>
              <p:cNvSpPr>
                <a:spLocks noChangeArrowheads="1"/>
              </p:cNvSpPr>
              <p:nvPr/>
            </p:nvSpPr>
            <p:spPr bwMode="auto">
              <a:xfrm>
                <a:off x="288" y="2208"/>
                <a:ext cx="1323" cy="644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777777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Arial" charset="0"/>
                  </a:rPr>
                  <a:t>Zentrale Linz:</a:t>
                </a:r>
              </a:p>
              <a:p>
                <a:pPr>
                  <a:defRPr/>
                </a:pPr>
                <a:endParaRPr lang="de-DE" sz="800" b="1" dirty="0">
                  <a:solidFill>
                    <a:schemeClr val="bg1"/>
                  </a:solidFill>
                  <a:latin typeface="Arial" charset="0"/>
                </a:endParaRP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Funk  und </a:t>
                </a: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Elektrotechnik</a:t>
                </a:r>
              </a:p>
            </p:txBody>
          </p:sp>
          <p:sp>
            <p:nvSpPr>
              <p:cNvPr id="39956" name="AutoShape 20"/>
              <p:cNvSpPr>
                <a:spLocks noChangeArrowheads="1"/>
              </p:cNvSpPr>
              <p:nvPr/>
            </p:nvSpPr>
            <p:spPr bwMode="auto">
              <a:xfrm>
                <a:off x="3648" y="2208"/>
                <a:ext cx="1323" cy="644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777777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de-DE" sz="1600" b="1" dirty="0">
                    <a:solidFill>
                      <a:schemeClr val="bg1"/>
                    </a:solidFill>
                    <a:latin typeface="Arial" charset="0"/>
                  </a:rPr>
                  <a:t>Service-Center:</a:t>
                </a:r>
              </a:p>
              <a:p>
                <a:pPr>
                  <a:defRPr/>
                </a:pPr>
                <a:endParaRPr lang="de-DE" sz="600" b="1" dirty="0">
                  <a:solidFill>
                    <a:schemeClr val="bg1"/>
                  </a:solidFill>
                  <a:latin typeface="Arial" charset="0"/>
                </a:endParaRP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Rohrnetz</a:t>
                </a:r>
              </a:p>
              <a:p>
                <a:pPr>
                  <a:defRPr/>
                </a:pP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</a:t>
                </a:r>
                <a:r>
                  <a:rPr lang="de-DE" sz="1400" b="1" dirty="0" err="1">
                    <a:solidFill>
                      <a:schemeClr val="bg1"/>
                    </a:solidFill>
                    <a:latin typeface="Arial" charset="0"/>
                  </a:rPr>
                  <a:t>Mess</a:t>
                </a:r>
                <a:r>
                  <a:rPr lang="de-DE" sz="1400" b="1" dirty="0">
                    <a:solidFill>
                      <a:schemeClr val="bg1"/>
                    </a:solidFill>
                    <a:latin typeface="Arial" charset="0"/>
                  </a:rPr>
                  <a:t>- u. Regeltechnik</a:t>
                </a:r>
              </a:p>
            </p:txBody>
          </p:sp>
        </p:grpSp>
        <p:sp>
          <p:nvSpPr>
            <p:cNvPr id="39963" name="AutoShape 27"/>
            <p:cNvSpPr>
              <a:spLocks noChangeArrowheads="1"/>
            </p:cNvSpPr>
            <p:nvPr/>
          </p:nvSpPr>
          <p:spPr bwMode="auto">
            <a:xfrm>
              <a:off x="4080" y="912"/>
              <a:ext cx="1322" cy="643"/>
            </a:xfrm>
            <a:prstGeom prst="roundRect">
              <a:avLst>
                <a:gd name="adj" fmla="val 16667"/>
              </a:avLst>
            </a:prstGeom>
            <a:solidFill>
              <a:srgbClr val="CC3300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>
              <a:outerShdw dist="107763" dir="18900000" algn="ctr" rotWithShape="0">
                <a:srgbClr val="777777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de-DE" sz="1600" b="1" dirty="0">
                  <a:solidFill>
                    <a:schemeClr val="bg1"/>
                  </a:solidFill>
                  <a:latin typeface="Arial" charset="0"/>
                </a:rPr>
                <a:t>Notfallmanagement</a:t>
              </a:r>
            </a:p>
            <a:p>
              <a:pPr>
                <a:defRPr/>
              </a:pPr>
              <a:r>
                <a:rPr lang="de-DE" sz="1600" b="1" dirty="0">
                  <a:solidFill>
                    <a:schemeClr val="bg1"/>
                  </a:solidFill>
                  <a:latin typeface="Arial" charset="0"/>
                </a:rPr>
                <a:t>Krisenmanagement</a:t>
              </a:r>
            </a:p>
          </p:txBody>
        </p:sp>
        <p:sp>
          <p:nvSpPr>
            <p:cNvPr id="39964" name="AutoShape 28"/>
            <p:cNvSpPr>
              <a:spLocks noChangeArrowheads="1"/>
            </p:cNvSpPr>
            <p:nvPr/>
          </p:nvSpPr>
          <p:spPr bwMode="auto">
            <a:xfrm>
              <a:off x="3504" y="982"/>
              <a:ext cx="480" cy="451"/>
            </a:xfrm>
            <a:prstGeom prst="leftRightArrow">
              <a:avLst>
                <a:gd name="adj1" fmla="val 50000"/>
                <a:gd name="adj2" fmla="val 21286"/>
              </a:avLst>
            </a:prstGeom>
            <a:solidFill>
              <a:srgbClr val="CC33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777777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AT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4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28600"/>
            <a:ext cx="8896350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2000" i="1" smtClean="0">
                <a:solidFill>
                  <a:srgbClr val="000000"/>
                </a:solidFill>
              </a:rPr>
              <a:t>Planwerk</a:t>
            </a:r>
            <a:endParaRPr lang="de-DE" altLang="de-DE" sz="1600" i="1" dirty="0" smtClean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2237"/>
            <a:ext cx="7490478" cy="46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7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28600"/>
            <a:ext cx="8896350" cy="990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altLang="de-DE" sz="2000" i="1" dirty="0" smtClean="0">
                <a:solidFill>
                  <a:srgbClr val="000000"/>
                </a:solidFill>
              </a:rPr>
              <a:t>Planwerk</a:t>
            </a:r>
            <a:endParaRPr lang="de-DE" altLang="de-DE" sz="1600" i="1" dirty="0" smtClean="0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1614616"/>
            <a:ext cx="7569675" cy="47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3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896350" cy="990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AT" sz="2000" dirty="0" smtClean="0">
                <a:solidFill>
                  <a:srgbClr val="000000"/>
                </a:solidFill>
              </a:rPr>
              <a:t>Einspeisung </a:t>
            </a:r>
            <a:r>
              <a:rPr lang="de-AT" sz="1600" dirty="0" smtClean="0">
                <a:solidFill>
                  <a:srgbClr val="000000"/>
                </a:solidFill>
              </a:rPr>
              <a:t>von</a:t>
            </a:r>
            <a:r>
              <a:rPr lang="de-AT" sz="2000" dirty="0" smtClean="0">
                <a:solidFill>
                  <a:srgbClr val="000000"/>
                </a:solidFill>
              </a:rPr>
              <a:t> </a:t>
            </a:r>
            <a:br>
              <a:rPr lang="de-AT" sz="2000" dirty="0" smtClean="0">
                <a:solidFill>
                  <a:srgbClr val="000000"/>
                </a:solidFill>
              </a:rPr>
            </a:br>
            <a:r>
              <a:rPr lang="de-AT" sz="2000" dirty="0" smtClean="0">
                <a:solidFill>
                  <a:srgbClr val="000000"/>
                </a:solidFill>
              </a:rPr>
              <a:t>         Ökostrom </a:t>
            </a:r>
            <a:r>
              <a:rPr lang="de-AT" sz="1600" dirty="0" smtClean="0">
                <a:solidFill>
                  <a:srgbClr val="000000"/>
                </a:solidFill>
              </a:rPr>
              <a:t>oder</a:t>
            </a:r>
            <a:r>
              <a:rPr lang="de-AT" sz="2000" dirty="0" smtClean="0">
                <a:solidFill>
                  <a:srgbClr val="000000"/>
                </a:solidFill>
              </a:rPr>
              <a:t> Biogas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58888" y="1484313"/>
            <a:ext cx="4679950" cy="2665412"/>
            <a:chOff x="158" y="845"/>
            <a:chExt cx="3315" cy="1843"/>
          </a:xfrm>
        </p:grpSpPr>
        <p:pic>
          <p:nvPicPr>
            <p:cNvPr id="245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" y="845"/>
              <a:ext cx="3315" cy="1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6" name="Rectangle 7"/>
            <p:cNvSpPr>
              <a:spLocks noChangeArrowheads="1"/>
            </p:cNvSpPr>
            <p:nvPr/>
          </p:nvSpPr>
          <p:spPr bwMode="auto">
            <a:xfrm>
              <a:off x="158" y="845"/>
              <a:ext cx="3312" cy="1843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356100" y="3429000"/>
            <a:ext cx="4464050" cy="2830513"/>
            <a:chOff x="2200" y="2024"/>
            <a:chExt cx="2948" cy="1828"/>
          </a:xfrm>
        </p:grpSpPr>
        <p:pic>
          <p:nvPicPr>
            <p:cNvPr id="24583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0" y="2024"/>
              <a:ext cx="2948" cy="1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4" name="Rectangle 9"/>
            <p:cNvSpPr>
              <a:spLocks noChangeArrowheads="1"/>
            </p:cNvSpPr>
            <p:nvPr/>
          </p:nvSpPr>
          <p:spPr bwMode="auto">
            <a:xfrm>
              <a:off x="2200" y="2024"/>
              <a:ext cx="2948" cy="1814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pic>
        <p:nvPicPr>
          <p:cNvPr id="2458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860800"/>
            <a:ext cx="3240087" cy="2584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2" name="Rectangle 13"/>
          <p:cNvSpPr>
            <a:spLocks noChangeArrowheads="1"/>
          </p:cNvSpPr>
          <p:nvPr/>
        </p:nvSpPr>
        <p:spPr bwMode="auto">
          <a:xfrm>
            <a:off x="468313" y="3860800"/>
            <a:ext cx="3240087" cy="259238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486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89635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de-AT" sz="1600" dirty="0" smtClean="0">
                <a:solidFill>
                  <a:srgbClr val="000000"/>
                </a:solidFill>
              </a:rPr>
              <a:t/>
            </a:r>
            <a:br>
              <a:rPr lang="de-AT" sz="1600" dirty="0" smtClean="0">
                <a:solidFill>
                  <a:srgbClr val="000000"/>
                </a:solidFill>
              </a:rPr>
            </a:br>
            <a:r>
              <a:rPr lang="de-AT" sz="2000" dirty="0" smtClean="0">
                <a:solidFill>
                  <a:srgbClr val="000000"/>
                </a:solidFill>
              </a:rPr>
              <a:t>Aufbau </a:t>
            </a:r>
            <a:r>
              <a:rPr lang="de-AT" sz="1600" dirty="0" smtClean="0">
                <a:solidFill>
                  <a:srgbClr val="000000"/>
                </a:solidFill>
              </a:rPr>
              <a:t>einer</a:t>
            </a:r>
            <a:r>
              <a:rPr lang="de-AT" sz="2000" dirty="0" smtClean="0">
                <a:solidFill>
                  <a:srgbClr val="000000"/>
                </a:solidFill>
              </a:rPr>
              <a:t> Biogasanlage </a:t>
            </a:r>
            <a:br>
              <a:rPr lang="de-AT" sz="2000" dirty="0" smtClean="0">
                <a:solidFill>
                  <a:srgbClr val="000000"/>
                </a:solidFill>
              </a:rPr>
            </a:br>
            <a:endParaRPr lang="de-AT" sz="2000" dirty="0" smtClean="0">
              <a:solidFill>
                <a:srgbClr val="000000"/>
              </a:solidFill>
            </a:endParaRPr>
          </a:p>
        </p:txBody>
      </p:sp>
      <p:pic>
        <p:nvPicPr>
          <p:cNvPr id="25603" name="Picture 1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16113"/>
            <a:ext cx="6119812" cy="3711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4" name="Rectangle 137"/>
          <p:cNvSpPr>
            <a:spLocks noChangeArrowheads="1"/>
          </p:cNvSpPr>
          <p:nvPr/>
        </p:nvSpPr>
        <p:spPr bwMode="auto">
          <a:xfrm>
            <a:off x="179388" y="1916113"/>
            <a:ext cx="6102350" cy="3703637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pic>
        <p:nvPicPr>
          <p:cNvPr id="25605" name="Picture 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636838"/>
            <a:ext cx="5903912" cy="2154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6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896350" cy="9906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AT" sz="1600" dirty="0" smtClean="0">
                <a:solidFill>
                  <a:srgbClr val="000000"/>
                </a:solidFill>
              </a:rPr>
              <a:t/>
            </a:r>
            <a:br>
              <a:rPr lang="de-AT" sz="1600" dirty="0" smtClean="0">
                <a:solidFill>
                  <a:srgbClr val="000000"/>
                </a:solidFill>
              </a:rPr>
            </a:br>
            <a:r>
              <a:rPr lang="de-AT" sz="2000" dirty="0" smtClean="0">
                <a:solidFill>
                  <a:srgbClr val="000000"/>
                </a:solidFill>
              </a:rPr>
              <a:t>Erdgasauto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3657600"/>
          </a:xfrm>
          <a:prstGeom prst="rect">
            <a:avLst/>
          </a:prstGeo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de-AT" sz="3200" smtClean="0"/>
          </a:p>
          <a:p>
            <a:pPr algn="ctr">
              <a:buFont typeface="Wingdings" pitchFamily="2" charset="2"/>
              <a:buNone/>
            </a:pPr>
            <a:endParaRPr lang="de-AT" sz="3200" smtClean="0"/>
          </a:p>
          <a:p>
            <a:pPr algn="ctr">
              <a:buFont typeface="Wingdings" pitchFamily="2" charset="2"/>
              <a:buNone/>
            </a:pPr>
            <a:endParaRPr lang="de-AT" sz="3200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1188" y="1628775"/>
            <a:ext cx="7056437" cy="4873625"/>
            <a:chOff x="385" y="1026"/>
            <a:chExt cx="4445" cy="3070"/>
          </a:xfrm>
        </p:grpSpPr>
        <p:pic>
          <p:nvPicPr>
            <p:cNvPr id="26629" name="Picture 4" descr="584_0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" y="1026"/>
              <a:ext cx="4173" cy="2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5" descr="100003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2976"/>
              <a:ext cx="1728" cy="1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786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Gasgewinnung </a:t>
            </a:r>
            <a:br>
              <a:rPr lang="de-DE" sz="20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        und Gastransport</a:t>
            </a:r>
          </a:p>
        </p:txBody>
      </p:sp>
      <p:grpSp>
        <p:nvGrpSpPr>
          <p:cNvPr id="2" name="Gruppieren 83"/>
          <p:cNvGrpSpPr>
            <a:grpSpLocks/>
          </p:cNvGrpSpPr>
          <p:nvPr/>
        </p:nvGrpSpPr>
        <p:grpSpPr bwMode="auto">
          <a:xfrm>
            <a:off x="142875" y="1285875"/>
            <a:ext cx="8858250" cy="5353050"/>
            <a:chOff x="142844" y="1285860"/>
            <a:chExt cx="8858312" cy="5353491"/>
          </a:xfrm>
        </p:grpSpPr>
        <p:pic>
          <p:nvPicPr>
            <p:cNvPr id="9220" name="Picture 8" descr="BG2_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1604" y="1285860"/>
              <a:ext cx="5844566" cy="4857784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9221" name="Picture 3" descr="L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5072074"/>
              <a:ext cx="2643206" cy="1567277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9222" name="Picture 4" descr="TH_KS-Verdichter_KB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72264" y="1643050"/>
              <a:ext cx="2428892" cy="1580423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9223" name="Picture 7" descr="oevgw 002"/>
            <p:cNvPicPr>
              <a:picLocks noChangeAspect="1" noChangeArrowheads="1"/>
            </p:cNvPicPr>
            <p:nvPr/>
          </p:nvPicPr>
          <p:blipFill>
            <a:blip r:embed="rId5"/>
            <a:srcRect l="53441" t="1472" r="4330" b="55072"/>
            <a:stretch>
              <a:fillRect/>
            </a:stretch>
          </p:blipFill>
          <p:spPr bwMode="auto">
            <a:xfrm>
              <a:off x="142844" y="2071678"/>
              <a:ext cx="1792454" cy="2214578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9224" name="Picture 3" descr="oevgw 002"/>
            <p:cNvPicPr>
              <a:picLocks noChangeAspect="1" noChangeArrowheads="1"/>
            </p:cNvPicPr>
            <p:nvPr/>
          </p:nvPicPr>
          <p:blipFill>
            <a:blip r:embed="rId6"/>
            <a:srcRect l="7719" t="912" r="50887" b="54497"/>
            <a:stretch>
              <a:fillRect/>
            </a:stretch>
          </p:blipFill>
          <p:spPr bwMode="auto">
            <a:xfrm>
              <a:off x="6572264" y="3429000"/>
              <a:ext cx="2428860" cy="2496328"/>
            </a:xfrm>
            <a:prstGeom prst="rect">
              <a:avLst/>
            </a:prstGeom>
            <a:noFill/>
            <a:ln w="38100">
              <a:solidFill>
                <a:srgbClr val="FF6600"/>
              </a:solidFill>
              <a:miter lim="800000"/>
              <a:headEnd/>
              <a:tailEnd/>
            </a:ln>
          </p:spPr>
        </p:pic>
        <p:cxnSp>
          <p:nvCxnSpPr>
            <p:cNvPr id="9225" name="Gerade Verbindung 57"/>
            <p:cNvCxnSpPr>
              <a:cxnSpLocks noChangeShapeType="1"/>
            </p:cNvCxnSpPr>
            <p:nvPr/>
          </p:nvCxnSpPr>
          <p:spPr bwMode="auto">
            <a:xfrm rot="10800000" flipV="1">
              <a:off x="1935298" y="2643181"/>
              <a:ext cx="2136636" cy="535785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26" name="Gerade Verbindung 58"/>
            <p:cNvCxnSpPr>
              <a:cxnSpLocks noChangeShapeType="1"/>
            </p:cNvCxnSpPr>
            <p:nvPr/>
          </p:nvCxnSpPr>
          <p:spPr bwMode="auto">
            <a:xfrm rot="10800000" flipV="1">
              <a:off x="5894174" y="2433261"/>
              <a:ext cx="678091" cy="1496187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27" name="Gerade Verbindung 61"/>
            <p:cNvCxnSpPr>
              <a:cxnSpLocks noChangeShapeType="1"/>
            </p:cNvCxnSpPr>
            <p:nvPr/>
          </p:nvCxnSpPr>
          <p:spPr bwMode="auto">
            <a:xfrm rot="10800000">
              <a:off x="4786314" y="4143380"/>
              <a:ext cx="1785950" cy="533784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28" name="Gerade Verbindung 65"/>
            <p:cNvCxnSpPr>
              <a:cxnSpLocks noChangeShapeType="1"/>
            </p:cNvCxnSpPr>
            <p:nvPr/>
          </p:nvCxnSpPr>
          <p:spPr bwMode="auto">
            <a:xfrm rot="10800000" flipV="1">
              <a:off x="1935298" y="1428735"/>
              <a:ext cx="2636702" cy="1750231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29" name="Gerade Verbindung 68"/>
            <p:cNvCxnSpPr>
              <a:cxnSpLocks noChangeShapeType="1"/>
            </p:cNvCxnSpPr>
            <p:nvPr/>
          </p:nvCxnSpPr>
          <p:spPr bwMode="auto">
            <a:xfrm rot="10800000" flipV="1">
              <a:off x="4429124" y="2433262"/>
              <a:ext cx="2143140" cy="852862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30" name="Gerade Verbindung 74"/>
            <p:cNvCxnSpPr>
              <a:cxnSpLocks noChangeShapeType="1"/>
            </p:cNvCxnSpPr>
            <p:nvPr/>
          </p:nvCxnSpPr>
          <p:spPr bwMode="auto">
            <a:xfrm rot="5400000">
              <a:off x="2001322" y="4285166"/>
              <a:ext cx="2355275" cy="785818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  <p:cxnSp>
          <p:nvCxnSpPr>
            <p:cNvPr id="9231" name="Gerade Verbindung 77"/>
            <p:cNvCxnSpPr>
              <a:cxnSpLocks noChangeShapeType="1"/>
            </p:cNvCxnSpPr>
            <p:nvPr/>
          </p:nvCxnSpPr>
          <p:spPr bwMode="auto">
            <a:xfrm rot="10800000" flipV="1">
              <a:off x="2786050" y="4786321"/>
              <a:ext cx="1357322" cy="1069391"/>
            </a:xfrm>
            <a:prstGeom prst="line">
              <a:avLst/>
            </a:prstGeom>
            <a:noFill/>
            <a:ln w="38100" algn="ctr">
              <a:solidFill>
                <a:srgbClr val="FF6600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27820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896350" cy="9906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de-AT" sz="1400" dirty="0" smtClean="0">
                <a:solidFill>
                  <a:srgbClr val="000000"/>
                </a:solidFill>
              </a:rPr>
              <a:t/>
            </a:r>
            <a:br>
              <a:rPr lang="de-AT" sz="1400" dirty="0" smtClean="0">
                <a:solidFill>
                  <a:srgbClr val="000000"/>
                </a:solidFill>
              </a:rPr>
            </a:br>
            <a:r>
              <a:rPr lang="de-AT" sz="1400" dirty="0" smtClean="0">
                <a:solidFill>
                  <a:srgbClr val="000000"/>
                </a:solidFill>
              </a:rPr>
              <a:t/>
            </a:r>
            <a:br>
              <a:rPr lang="de-AT" sz="1400" dirty="0" smtClean="0">
                <a:solidFill>
                  <a:srgbClr val="000000"/>
                </a:solidFill>
              </a:rPr>
            </a:br>
            <a:r>
              <a:rPr lang="de-AT" sz="2000" dirty="0" smtClean="0">
                <a:solidFill>
                  <a:srgbClr val="000000"/>
                </a:solidFill>
              </a:rPr>
              <a:t>Erdgastankstelle</a:t>
            </a:r>
            <a:r>
              <a:rPr lang="de-AT" sz="2800" b="0" dirty="0" smtClean="0">
                <a:solidFill>
                  <a:srgbClr val="000000"/>
                </a:solidFill>
              </a:rPr>
              <a:t/>
            </a:r>
            <a:br>
              <a:rPr lang="de-AT" sz="2800" b="0" dirty="0" smtClean="0">
                <a:solidFill>
                  <a:srgbClr val="000000"/>
                </a:solidFill>
              </a:rPr>
            </a:br>
            <a:endParaRPr lang="de-AT" sz="2800" b="0" dirty="0" smtClean="0">
              <a:solidFill>
                <a:srgbClr val="000000"/>
              </a:solidFill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981200"/>
            <a:ext cx="4756150" cy="3408363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00113" y="1412875"/>
            <a:ext cx="6264275" cy="5111750"/>
            <a:chOff x="910" y="838"/>
            <a:chExt cx="3967" cy="3273"/>
          </a:xfrm>
        </p:grpSpPr>
        <p:pic>
          <p:nvPicPr>
            <p:cNvPr id="27653" name="Picture 5" descr="TST_Fastfi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0" y="994"/>
              <a:ext cx="3957" cy="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1670" y="3254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2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1453" y="3093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3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1581" y="2822"/>
              <a:ext cx="1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4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57" name="Text Box 9"/>
            <p:cNvSpPr txBox="1">
              <a:spLocks noChangeArrowheads="1"/>
            </p:cNvSpPr>
            <p:nvPr/>
          </p:nvSpPr>
          <p:spPr bwMode="auto">
            <a:xfrm>
              <a:off x="2054" y="2934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5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910" y="838"/>
              <a:ext cx="1968" cy="1325"/>
            </a:xfrm>
            <a:prstGeom prst="rect">
              <a:avLst/>
            </a:prstGeom>
            <a:solidFill>
              <a:srgbClr val="000080"/>
            </a:solidFill>
            <a:ln w="9525">
              <a:noFill/>
              <a:miter lim="800000"/>
              <a:headEnd/>
              <a:tailEnd/>
            </a:ln>
          </p:spPr>
          <p:txBody>
            <a:bodyPr lIns="86008" tIns="43004" rIns="86008" bIns="43004">
              <a:spAutoFit/>
            </a:bodyPr>
            <a:lstStyle/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1   unterirdische Erdgaszuleitung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2   (ev.) Erdgaszähler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3   Kompressor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4   Trockner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5   HD Flaschenspeicher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6   Blech- od. Betongehäuse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7   HD Verbindungsleitung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8   Zapfsäule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9   HD Schläuche</a:t>
              </a:r>
            </a:p>
            <a:p>
              <a:pPr algn="l" defTabSz="860425"/>
              <a:r>
                <a:rPr lang="de-DE" sz="1300" b="1">
                  <a:solidFill>
                    <a:srgbClr val="FFFFFF"/>
                  </a:solidFill>
                  <a:latin typeface="Arial" charset="0"/>
                </a:rPr>
                <a:t>10 NGV Betankungskupplungen</a:t>
              </a:r>
              <a:endParaRPr lang="de-DE" sz="13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659" name="Text Box 11"/>
            <p:cNvSpPr txBox="1">
              <a:spLocks noChangeArrowheads="1"/>
            </p:cNvSpPr>
            <p:nvPr/>
          </p:nvSpPr>
          <p:spPr bwMode="auto">
            <a:xfrm>
              <a:off x="1022" y="3870"/>
              <a:ext cx="1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1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60" name="Text Box 12"/>
            <p:cNvSpPr txBox="1">
              <a:spLocks noChangeArrowheads="1"/>
            </p:cNvSpPr>
            <p:nvPr/>
          </p:nvSpPr>
          <p:spPr bwMode="auto">
            <a:xfrm>
              <a:off x="2438" y="3718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7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61" name="Text Box 13"/>
            <p:cNvSpPr txBox="1">
              <a:spLocks noChangeArrowheads="1"/>
            </p:cNvSpPr>
            <p:nvPr/>
          </p:nvSpPr>
          <p:spPr bwMode="auto">
            <a:xfrm>
              <a:off x="3390" y="3046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8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62" name="Text Box 14"/>
            <p:cNvSpPr txBox="1">
              <a:spLocks noChangeArrowheads="1"/>
            </p:cNvSpPr>
            <p:nvPr/>
          </p:nvSpPr>
          <p:spPr bwMode="auto">
            <a:xfrm>
              <a:off x="3206" y="2686"/>
              <a:ext cx="16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9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63" name="Text Box 15"/>
            <p:cNvSpPr txBox="1">
              <a:spLocks noChangeArrowheads="1"/>
            </p:cNvSpPr>
            <p:nvPr/>
          </p:nvSpPr>
          <p:spPr bwMode="auto">
            <a:xfrm>
              <a:off x="1958" y="2502"/>
              <a:ext cx="16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6</a:t>
              </a:r>
              <a:endParaRPr lang="de-DE" sz="1500">
                <a:solidFill>
                  <a:schemeClr val="bg1"/>
                </a:solidFill>
              </a:endParaRPr>
            </a:p>
          </p:txBody>
        </p:sp>
        <p:sp>
          <p:nvSpPr>
            <p:cNvPr id="27664" name="Text Box 16"/>
            <p:cNvSpPr txBox="1">
              <a:spLocks noChangeArrowheads="1"/>
            </p:cNvSpPr>
            <p:nvPr/>
          </p:nvSpPr>
          <p:spPr bwMode="auto">
            <a:xfrm>
              <a:off x="3486" y="2270"/>
              <a:ext cx="22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6008" tIns="43004" rIns="86008" bIns="43004">
              <a:spAutoFit/>
            </a:bodyPr>
            <a:lstStyle/>
            <a:p>
              <a:pPr algn="l" defTabSz="860425"/>
              <a:r>
                <a:rPr lang="de-DE" sz="1500" b="1">
                  <a:solidFill>
                    <a:schemeClr val="bg1"/>
                  </a:solidFill>
                </a:rPr>
                <a:t>10</a:t>
              </a:r>
              <a:endParaRPr lang="de-DE" sz="15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5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4" name="Picture 2" descr="http://www.rag-austria.at/uploads/tx_templavoila/speichern2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1"/>
          <a:stretch/>
        </p:blipFill>
        <p:spPr bwMode="auto">
          <a:xfrm>
            <a:off x="1570427" y="924064"/>
            <a:ext cx="4986891" cy="28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ustria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61205" y="4013004"/>
            <a:ext cx="4202277" cy="2384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Erdgasspeicher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2" y="4013004"/>
            <a:ext cx="2624650" cy="243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01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der</a:t>
            </a:r>
            <a:r>
              <a:rPr lang="de-DE" sz="2000" i="1" dirty="0" smtClean="0">
                <a:solidFill>
                  <a:srgbClr val="FFFFFF"/>
                </a:solidFill>
              </a:rPr>
              <a:t> </a:t>
            </a:r>
            <a:r>
              <a:rPr lang="de-DE" sz="2000" i="1" dirty="0" smtClean="0">
                <a:solidFill>
                  <a:srgbClr val="003E55"/>
                </a:solidFill>
              </a:rPr>
              <a:t>Aufbau </a:t>
            </a:r>
            <a:br>
              <a:rPr lang="de-DE" sz="2000" i="1" dirty="0" smtClean="0">
                <a:solidFill>
                  <a:srgbClr val="003E55"/>
                </a:solidFill>
              </a:rPr>
            </a:br>
            <a:r>
              <a:rPr lang="de-DE" sz="2000" i="1" dirty="0" smtClean="0">
                <a:solidFill>
                  <a:srgbClr val="003E55"/>
                </a:solidFill>
              </a:rPr>
              <a:t>      </a:t>
            </a:r>
            <a:r>
              <a:rPr lang="de-DE" sz="1600" i="1" dirty="0" smtClean="0">
                <a:solidFill>
                  <a:srgbClr val="003E55"/>
                </a:solidFill>
              </a:rPr>
              <a:t>einer</a:t>
            </a:r>
            <a:r>
              <a:rPr lang="de-DE" sz="2000" i="1" dirty="0" smtClean="0">
                <a:solidFill>
                  <a:srgbClr val="003E55"/>
                </a:solidFill>
              </a:rPr>
              <a:t> Gasversorgung</a:t>
            </a: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228600" y="1371600"/>
            <a:ext cx="1524000" cy="1828800"/>
            <a:chOff x="144" y="816"/>
            <a:chExt cx="960" cy="1152"/>
          </a:xfrm>
        </p:grpSpPr>
        <p:pic>
          <p:nvPicPr>
            <p:cNvPr id="2097" name="Picture 65" descr="RAG_Speicher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816"/>
              <a:ext cx="960" cy="1152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2098" name="Rectangle 4"/>
            <p:cNvSpPr>
              <a:spLocks noChangeArrowheads="1"/>
            </p:cNvSpPr>
            <p:nvPr/>
          </p:nvSpPr>
          <p:spPr bwMode="gray">
            <a:xfrm>
              <a:off x="144" y="816"/>
              <a:ext cx="960" cy="115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r>
                <a:rPr lang="de-DE" sz="1400" b="1" dirty="0" smtClean="0">
                  <a:solidFill>
                    <a:srgbClr val="FFF3F3"/>
                  </a:solidFill>
                  <a:latin typeface="Arial" charset="0"/>
                </a:rPr>
                <a:t>    Förderung</a:t>
              </a:r>
              <a:endParaRPr lang="de-DE" sz="1400" b="1" dirty="0">
                <a:solidFill>
                  <a:srgbClr val="FFF3F3"/>
                </a:solidFill>
                <a:latin typeface="Arial" charset="0"/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981200" y="1371600"/>
            <a:ext cx="1524000" cy="1828800"/>
            <a:chOff x="1248" y="816"/>
            <a:chExt cx="960" cy="1152"/>
          </a:xfrm>
        </p:grpSpPr>
        <p:pic>
          <p:nvPicPr>
            <p:cNvPr id="2095" name="Picture 58" descr="Fernleitung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1248" y="816"/>
              <a:ext cx="960" cy="1152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2096" name="Rectangle 5"/>
            <p:cNvSpPr>
              <a:spLocks noChangeArrowheads="1"/>
            </p:cNvSpPr>
            <p:nvPr/>
          </p:nvSpPr>
          <p:spPr bwMode="gray">
            <a:xfrm>
              <a:off x="1248" y="816"/>
              <a:ext cx="960" cy="115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r>
                <a:rPr lang="de-DE" sz="1400" b="1" dirty="0" smtClean="0">
                  <a:solidFill>
                    <a:srgbClr val="FFFFFF"/>
                  </a:solidFill>
                  <a:latin typeface="Arial" charset="0"/>
                </a:rPr>
                <a:t>    Fernleitung</a:t>
              </a:r>
              <a:endParaRPr lang="de-DE" sz="1400" b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3733800" y="1371600"/>
            <a:ext cx="1524000" cy="1828800"/>
            <a:chOff x="2352" y="816"/>
            <a:chExt cx="960" cy="1152"/>
          </a:xfrm>
        </p:grpSpPr>
        <p:pic>
          <p:nvPicPr>
            <p:cNvPr id="2093" name="Picture 52" descr="traundück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2352" y="816"/>
              <a:ext cx="948" cy="1152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2094" name="Rectangle 6"/>
            <p:cNvSpPr>
              <a:spLocks noChangeArrowheads="1"/>
            </p:cNvSpPr>
            <p:nvPr/>
          </p:nvSpPr>
          <p:spPr bwMode="gray">
            <a:xfrm>
              <a:off x="2352" y="816"/>
              <a:ext cx="960" cy="115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4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400" b="1">
                <a:solidFill>
                  <a:srgbClr val="FFFFFF"/>
                </a:solidFill>
                <a:latin typeface="Arial" charset="0"/>
              </a:endParaRPr>
            </a:p>
            <a:p>
              <a:r>
                <a:rPr lang="de-DE" sz="1400" b="1">
                  <a:solidFill>
                    <a:srgbClr val="FFF3F3"/>
                  </a:solidFill>
                  <a:latin typeface="Arial" charset="0"/>
                </a:rPr>
                <a:t>Transportleitung</a:t>
              </a:r>
              <a:r>
                <a:rPr lang="de-DE" sz="1600" b="1">
                  <a:solidFill>
                    <a:schemeClr val="bg2"/>
                  </a:solidFill>
                  <a:latin typeface="Arial" charset="0"/>
                </a:rPr>
                <a:t> </a:t>
              </a:r>
            </a:p>
          </p:txBody>
        </p: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5486400" y="1371600"/>
            <a:ext cx="1524000" cy="1828800"/>
            <a:chOff x="3456" y="816"/>
            <a:chExt cx="960" cy="1152"/>
          </a:xfrm>
        </p:grpSpPr>
        <p:pic>
          <p:nvPicPr>
            <p:cNvPr id="2091" name="Picture 54" descr="Baustelle_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3456" y="816"/>
              <a:ext cx="960" cy="1152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2092" name="Rectangle 7"/>
            <p:cNvSpPr>
              <a:spLocks noChangeArrowheads="1"/>
            </p:cNvSpPr>
            <p:nvPr/>
          </p:nvSpPr>
          <p:spPr bwMode="gray">
            <a:xfrm>
              <a:off x="3456" y="816"/>
              <a:ext cx="960" cy="115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  <a:p>
              <a:endParaRPr lang="de-DE" sz="1400" b="1">
                <a:solidFill>
                  <a:srgbClr val="FFFFFF"/>
                </a:solidFill>
                <a:latin typeface="Arial" charset="0"/>
              </a:endParaRPr>
            </a:p>
            <a:p>
              <a:r>
                <a:rPr lang="de-DE" sz="1400" b="1">
                  <a:solidFill>
                    <a:srgbClr val="FFFFFF"/>
                  </a:solidFill>
                  <a:latin typeface="Arial" charset="0"/>
                </a:rPr>
                <a:t>Versorgungs-</a:t>
              </a:r>
            </a:p>
            <a:p>
              <a:r>
                <a:rPr lang="de-DE" sz="1400" b="1">
                  <a:solidFill>
                    <a:srgbClr val="FFFFFF"/>
                  </a:solidFill>
                  <a:latin typeface="Arial" charset="0"/>
                </a:rPr>
                <a:t>Leitung</a:t>
              </a:r>
              <a:endParaRPr lang="de-DE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7239000" y="1371600"/>
            <a:ext cx="1524000" cy="1828800"/>
            <a:chOff x="4560" y="816"/>
            <a:chExt cx="960" cy="1152"/>
          </a:xfrm>
        </p:grpSpPr>
        <p:pic>
          <p:nvPicPr>
            <p:cNvPr id="2089" name="Picture 50" descr="AW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4560" y="816"/>
              <a:ext cx="960" cy="1152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</p:spPr>
        </p:pic>
        <p:sp>
          <p:nvSpPr>
            <p:cNvPr id="2090" name="Rectangle 8"/>
            <p:cNvSpPr>
              <a:spLocks noChangeArrowheads="1"/>
            </p:cNvSpPr>
            <p:nvPr/>
          </p:nvSpPr>
          <p:spPr bwMode="gray">
            <a:xfrm>
              <a:off x="4560" y="816"/>
              <a:ext cx="960" cy="1152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6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400" b="1" dirty="0">
                <a:solidFill>
                  <a:srgbClr val="FFFFFF"/>
                </a:solidFill>
                <a:latin typeface="Arial" charset="0"/>
              </a:endParaRPr>
            </a:p>
            <a:p>
              <a:endParaRPr lang="de-DE" sz="1400" b="1" dirty="0">
                <a:solidFill>
                  <a:srgbClr val="FFFFFF"/>
                </a:solidFill>
                <a:latin typeface="Arial" charset="0"/>
              </a:endParaRPr>
            </a:p>
            <a:p>
              <a:r>
                <a:rPr lang="de-DE" sz="1400" b="1" dirty="0" smtClean="0">
                  <a:solidFill>
                    <a:srgbClr val="FFFFFF"/>
                  </a:solidFill>
                  <a:latin typeface="Arial" charset="0"/>
                </a:rPr>
                <a:t>    Anschluss</a:t>
              </a:r>
              <a:endParaRPr lang="de-DE" sz="1400" b="1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58" name="AutoShape 16"/>
          <p:cNvSpPr>
            <a:spLocks noChangeArrowheads="1"/>
          </p:cNvSpPr>
          <p:nvPr/>
        </p:nvSpPr>
        <p:spPr bwMode="auto">
          <a:xfrm>
            <a:off x="3733800" y="4610100"/>
            <a:ext cx="1409700" cy="533400"/>
          </a:xfrm>
          <a:prstGeom prst="rightArrow">
            <a:avLst>
              <a:gd name="adj1" fmla="val 54759"/>
              <a:gd name="adj2" fmla="val 29646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AT" sz="14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059" name="Text Box 18"/>
          <p:cNvSpPr txBox="1">
            <a:spLocks noChangeArrowheads="1"/>
          </p:cNvSpPr>
          <p:nvPr/>
        </p:nvSpPr>
        <p:spPr bwMode="auto">
          <a:xfrm>
            <a:off x="1403350" y="3889375"/>
            <a:ext cx="23304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de-DE" sz="1000" b="1" dirty="0">
                <a:latin typeface="Arial" charset="0"/>
              </a:rPr>
              <a:t>Heimischer Gasspeicher</a:t>
            </a:r>
          </a:p>
        </p:txBody>
      </p:sp>
      <p:sp>
        <p:nvSpPr>
          <p:cNvPr id="2060" name="AutoShape 19"/>
          <p:cNvSpPr>
            <a:spLocks noChangeArrowheads="1"/>
          </p:cNvSpPr>
          <p:nvPr/>
        </p:nvSpPr>
        <p:spPr bwMode="auto">
          <a:xfrm>
            <a:off x="2051050" y="4249738"/>
            <a:ext cx="304800" cy="381000"/>
          </a:xfrm>
          <a:prstGeom prst="downArrow">
            <a:avLst>
              <a:gd name="adj1" fmla="val 50000"/>
              <a:gd name="adj2" fmla="val 31250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2061" name="AutoShape 20"/>
          <p:cNvSpPr>
            <a:spLocks noChangeArrowheads="1"/>
          </p:cNvSpPr>
          <p:nvPr/>
        </p:nvSpPr>
        <p:spPr bwMode="auto">
          <a:xfrm>
            <a:off x="1809750" y="4237038"/>
            <a:ext cx="304800" cy="393700"/>
          </a:xfrm>
          <a:prstGeom prst="upArrow">
            <a:avLst>
              <a:gd name="adj1" fmla="val 50000"/>
              <a:gd name="adj2" fmla="val 32292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524000" y="4953000"/>
            <a:ext cx="609600" cy="1219200"/>
            <a:chOff x="1536" y="3120"/>
            <a:chExt cx="384" cy="768"/>
          </a:xfrm>
        </p:grpSpPr>
        <p:sp>
          <p:nvSpPr>
            <p:cNvPr id="2087" name="AutoShape 25"/>
            <p:cNvSpPr>
              <a:spLocks noChangeArrowheads="1"/>
            </p:cNvSpPr>
            <p:nvPr/>
          </p:nvSpPr>
          <p:spPr bwMode="auto">
            <a:xfrm>
              <a:off x="1632" y="3120"/>
              <a:ext cx="192" cy="480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8" name="Text Box 26"/>
            <p:cNvSpPr txBox="1">
              <a:spLocks noChangeArrowheads="1"/>
            </p:cNvSpPr>
            <p:nvPr/>
          </p:nvSpPr>
          <p:spPr bwMode="auto">
            <a:xfrm>
              <a:off x="1536" y="3648"/>
              <a:ext cx="384" cy="240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</a:pPr>
              <a:r>
                <a:rPr lang="de-DE" sz="1200" b="1" dirty="0">
                  <a:latin typeface="Arial" charset="0"/>
                </a:rPr>
                <a:t>Andere </a:t>
              </a:r>
              <a:r>
                <a:rPr lang="de-DE" sz="1200" b="1" dirty="0" err="1">
                  <a:latin typeface="Arial" charset="0"/>
                </a:rPr>
                <a:t>GVU´s</a:t>
              </a:r>
              <a:endParaRPr lang="de-DE" sz="1200" b="1" dirty="0">
                <a:latin typeface="Arial" charset="0"/>
              </a:endParaRPr>
            </a:p>
          </p:txBody>
        </p:sp>
      </p:grpSp>
      <p:sp>
        <p:nvSpPr>
          <p:cNvPr id="2063" name="AutoShape 27"/>
          <p:cNvSpPr>
            <a:spLocks noChangeArrowheads="1"/>
          </p:cNvSpPr>
          <p:nvPr/>
        </p:nvSpPr>
        <p:spPr bwMode="gray">
          <a:xfrm>
            <a:off x="2051050" y="3352800"/>
            <a:ext cx="5035550" cy="381000"/>
          </a:xfrm>
          <a:prstGeom prst="leftRightArrow">
            <a:avLst>
              <a:gd name="adj1" fmla="val 63333"/>
              <a:gd name="adj2" fmla="val 54572"/>
            </a:avLst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b="1" dirty="0" smtClean="0">
                <a:solidFill>
                  <a:srgbClr val="FF6600"/>
                </a:solidFill>
                <a:latin typeface="Arial" charset="0"/>
              </a:rPr>
              <a:t>               Netz Oberösterreich GmbH</a:t>
            </a:r>
            <a:endParaRPr lang="de-DE" sz="1600" b="1" dirty="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2064" name="AutoShape 28"/>
          <p:cNvSpPr>
            <a:spLocks noChangeArrowheads="1"/>
          </p:cNvSpPr>
          <p:nvPr/>
        </p:nvSpPr>
        <p:spPr bwMode="gray">
          <a:xfrm>
            <a:off x="228600" y="3352800"/>
            <a:ext cx="1822450" cy="381000"/>
          </a:xfrm>
          <a:prstGeom prst="leftRightArrow">
            <a:avLst>
              <a:gd name="adj1" fmla="val 70000"/>
              <a:gd name="adj2" fmla="val 45000"/>
            </a:avLst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b="1" dirty="0">
                <a:solidFill>
                  <a:srgbClr val="FF6600"/>
                </a:solidFill>
                <a:latin typeface="Arial" charset="0"/>
              </a:rPr>
              <a:t>Gas -</a:t>
            </a:r>
            <a:r>
              <a:rPr lang="de-DE" sz="1600" b="1" dirty="0">
                <a:solidFill>
                  <a:srgbClr val="0F0FA1"/>
                </a:solidFill>
                <a:latin typeface="Arial" charset="0"/>
              </a:rPr>
              <a:t> </a:t>
            </a:r>
            <a:r>
              <a:rPr lang="de-DE" sz="1600" b="1" dirty="0">
                <a:solidFill>
                  <a:srgbClr val="FF6600"/>
                </a:solidFill>
                <a:latin typeface="Arial" charset="0"/>
              </a:rPr>
              <a:t>Lieferant</a:t>
            </a:r>
          </a:p>
        </p:txBody>
      </p:sp>
      <p:sp>
        <p:nvSpPr>
          <p:cNvPr id="2065" name="AutoShape 29"/>
          <p:cNvSpPr>
            <a:spLocks noChangeArrowheads="1"/>
          </p:cNvSpPr>
          <p:nvPr/>
        </p:nvSpPr>
        <p:spPr bwMode="gray">
          <a:xfrm>
            <a:off x="7086600" y="3352800"/>
            <a:ext cx="1676400" cy="381000"/>
          </a:xfrm>
          <a:prstGeom prst="leftRightArrow">
            <a:avLst>
              <a:gd name="adj1" fmla="val 63333"/>
              <a:gd name="adj2" fmla="val 54993"/>
            </a:avLst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600" b="1" dirty="0" smtClean="0">
                <a:solidFill>
                  <a:srgbClr val="FF6600"/>
                </a:solidFill>
                <a:latin typeface="Arial" charset="0"/>
              </a:rPr>
              <a:t>     Kunde</a:t>
            </a:r>
            <a:endParaRPr lang="de-DE" sz="1600" b="1" dirty="0">
              <a:solidFill>
                <a:srgbClr val="FF6600"/>
              </a:solidFill>
              <a:latin typeface="Arial" charset="0"/>
            </a:endParaRP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191000" y="4876800"/>
            <a:ext cx="4267200" cy="1295400"/>
            <a:chOff x="2640" y="3072"/>
            <a:chExt cx="2688" cy="816"/>
          </a:xfrm>
        </p:grpSpPr>
        <p:sp>
          <p:nvSpPr>
            <p:cNvPr id="2080" name="Text Box 31"/>
            <p:cNvSpPr txBox="1">
              <a:spLocks noChangeArrowheads="1"/>
            </p:cNvSpPr>
            <p:nvPr/>
          </p:nvSpPr>
          <p:spPr bwMode="auto">
            <a:xfrm>
              <a:off x="4896" y="3648"/>
              <a:ext cx="384" cy="240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ct val="90000"/>
                </a:lnSpc>
              </a:pPr>
              <a:r>
                <a:rPr lang="de-DE" sz="1200" b="1" dirty="0" smtClean="0">
                  <a:latin typeface="Arial" charset="0"/>
                </a:rPr>
                <a:t>Andere</a:t>
              </a:r>
              <a:r>
                <a:rPr lang="de-DE" sz="1200" b="1" dirty="0" smtClean="0">
                  <a:solidFill>
                    <a:schemeClr val="bg2"/>
                  </a:solidFill>
                  <a:latin typeface="Arial" charset="0"/>
                </a:rPr>
                <a:t> </a:t>
              </a:r>
              <a:r>
                <a:rPr lang="de-DE" sz="1200" b="1" dirty="0" err="1" smtClean="0">
                  <a:latin typeface="Arial" charset="0"/>
                </a:rPr>
                <a:t>GVU´s</a:t>
              </a:r>
              <a:endParaRPr lang="de-DE" sz="1200" b="1" dirty="0">
                <a:latin typeface="Arial" charset="0"/>
              </a:endParaRPr>
            </a:p>
          </p:txBody>
        </p:sp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4800" y="3072"/>
              <a:ext cx="528" cy="480"/>
              <a:chOff x="1968" y="3312"/>
              <a:chExt cx="624" cy="528"/>
            </a:xfrm>
          </p:grpSpPr>
          <p:sp>
            <p:nvSpPr>
              <p:cNvPr id="2086" name="Text Box 33"/>
              <p:cNvSpPr txBox="1">
                <a:spLocks noChangeArrowheads="1"/>
              </p:cNvSpPr>
              <p:nvPr/>
            </p:nvSpPr>
            <p:spPr bwMode="auto">
              <a:xfrm>
                <a:off x="1968" y="3648"/>
                <a:ext cx="624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90488" tIns="44450" rIns="90488" bIns="44450"/>
              <a:lstStyle/>
              <a:p>
                <a:pPr>
                  <a:lnSpc>
                    <a:spcPct val="90000"/>
                  </a:lnSpc>
                </a:pPr>
                <a:r>
                  <a:rPr lang="de-DE" sz="1200" b="1" dirty="0">
                    <a:latin typeface="Arial" charset="0"/>
                  </a:rPr>
                  <a:t>Industrie</a:t>
                </a:r>
              </a:p>
            </p:txBody>
          </p:sp>
          <p:graphicFrame>
            <p:nvGraphicFramePr>
              <p:cNvPr id="2051" name="Object 34"/>
              <p:cNvGraphicFramePr>
                <a:graphicFrameLocks noChangeAspect="1"/>
              </p:cNvGraphicFramePr>
              <p:nvPr/>
            </p:nvGraphicFramePr>
            <p:xfrm>
              <a:off x="2112" y="3312"/>
              <a:ext cx="384" cy="3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16" name="CorelDRAW" r:id="rId8" imgW="484560" imgH="440640" progId="CorelDraw.Graphic.9">
                      <p:embed/>
                    </p:oleObj>
                  </mc:Choice>
                  <mc:Fallback>
                    <p:oleObj name="CorelDRAW" r:id="rId8" imgW="484560" imgH="440640" progId="CorelDraw.Graphic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2" y="3312"/>
                            <a:ext cx="384" cy="3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82" name="Rectangle 35"/>
            <p:cNvSpPr>
              <a:spLocks noChangeArrowheads="1"/>
            </p:cNvSpPr>
            <p:nvPr/>
          </p:nvSpPr>
          <p:spPr bwMode="auto">
            <a:xfrm>
              <a:off x="2640" y="3120"/>
              <a:ext cx="96" cy="672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3" name="Rectangle 36"/>
            <p:cNvSpPr>
              <a:spLocks noChangeArrowheads="1"/>
            </p:cNvSpPr>
            <p:nvPr/>
          </p:nvSpPr>
          <p:spPr bwMode="auto">
            <a:xfrm>
              <a:off x="2784" y="3072"/>
              <a:ext cx="96" cy="336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4" name="AutoShape 37"/>
            <p:cNvSpPr>
              <a:spLocks noChangeArrowheads="1"/>
            </p:cNvSpPr>
            <p:nvPr/>
          </p:nvSpPr>
          <p:spPr bwMode="auto">
            <a:xfrm>
              <a:off x="2784" y="3312"/>
              <a:ext cx="2016" cy="192"/>
            </a:xfrm>
            <a:prstGeom prst="rightArrow">
              <a:avLst>
                <a:gd name="adj1" fmla="val 50000"/>
                <a:gd name="adj2" fmla="val 41660"/>
              </a:avLst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85" name="AutoShape 38"/>
            <p:cNvSpPr>
              <a:spLocks noChangeArrowheads="1"/>
            </p:cNvSpPr>
            <p:nvPr/>
          </p:nvSpPr>
          <p:spPr bwMode="auto">
            <a:xfrm>
              <a:off x="2640" y="3696"/>
              <a:ext cx="2208" cy="192"/>
            </a:xfrm>
            <a:prstGeom prst="rightArrow">
              <a:avLst>
                <a:gd name="adj1" fmla="val 50000"/>
                <a:gd name="adj2" fmla="val 50525"/>
              </a:avLst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2079" name="Text Box 41"/>
          <p:cNvSpPr txBox="1">
            <a:spLocks noChangeArrowheads="1"/>
          </p:cNvSpPr>
          <p:nvPr/>
        </p:nvSpPr>
        <p:spPr bwMode="auto">
          <a:xfrm>
            <a:off x="7615455" y="4432397"/>
            <a:ext cx="1295400" cy="279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de-DE" sz="1200" b="1" dirty="0">
                <a:latin typeface="Arial" charset="0"/>
              </a:rPr>
              <a:t>Haus-</a:t>
            </a:r>
          </a:p>
          <a:p>
            <a:pPr>
              <a:lnSpc>
                <a:spcPct val="90000"/>
              </a:lnSpc>
            </a:pPr>
            <a:r>
              <a:rPr lang="de-DE" sz="1200" b="1" dirty="0">
                <a:latin typeface="Arial" charset="0"/>
              </a:rPr>
              <a:t>Anschluss</a:t>
            </a:r>
          </a:p>
        </p:txBody>
      </p:sp>
      <p:graphicFrame>
        <p:nvGraphicFramePr>
          <p:cNvPr id="2050" name="Object 42"/>
          <p:cNvGraphicFramePr>
            <a:graphicFrameLocks noChangeAspect="1"/>
          </p:cNvGraphicFramePr>
          <p:nvPr/>
        </p:nvGraphicFramePr>
        <p:xfrm>
          <a:off x="7767320" y="3962400"/>
          <a:ext cx="518160" cy="508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CorelDRAW" r:id="rId10" imgW="484560" imgH="453960" progId="CorelDraw.Graphic.9">
                  <p:embed/>
                </p:oleObj>
              </mc:Choice>
              <mc:Fallback>
                <p:oleObj name="CorelDRAW" r:id="rId10" imgW="484560" imgH="45396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7320" y="3962400"/>
                        <a:ext cx="518160" cy="508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6" name="Text Box 43"/>
          <p:cNvSpPr txBox="1">
            <a:spLocks noChangeArrowheads="1"/>
          </p:cNvSpPr>
          <p:nvPr/>
        </p:nvSpPr>
        <p:spPr bwMode="auto">
          <a:xfrm>
            <a:off x="5029200" y="4521200"/>
            <a:ext cx="8382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de-DE" sz="1400" b="1" dirty="0" smtClean="0">
                <a:latin typeface="Arial" charset="0"/>
              </a:rPr>
              <a:t> Druck- </a:t>
            </a:r>
            <a:endParaRPr lang="de-DE" sz="1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de-DE" sz="1400" b="1" dirty="0" smtClean="0">
                <a:latin typeface="Arial" charset="0"/>
              </a:rPr>
              <a:t> Regel-</a:t>
            </a:r>
            <a:endParaRPr lang="de-DE" sz="1400" b="1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de-DE" sz="1400" b="1" dirty="0" smtClean="0">
                <a:latin typeface="Arial" charset="0"/>
              </a:rPr>
              <a:t> Station</a:t>
            </a:r>
            <a:endParaRPr lang="de-DE" sz="1400" b="1" dirty="0">
              <a:latin typeface="Arial" charset="0"/>
            </a:endParaRPr>
          </a:p>
        </p:txBody>
      </p:sp>
      <p:sp>
        <p:nvSpPr>
          <p:cNvPr id="2077" name="AutoShape 44"/>
          <p:cNvSpPr>
            <a:spLocks noChangeArrowheads="1"/>
          </p:cNvSpPr>
          <p:nvPr/>
        </p:nvSpPr>
        <p:spPr bwMode="auto">
          <a:xfrm rot="512663">
            <a:off x="5849938" y="4799013"/>
            <a:ext cx="1752600" cy="304800"/>
          </a:xfrm>
          <a:prstGeom prst="rightArrow">
            <a:avLst>
              <a:gd name="adj1" fmla="val 47380"/>
              <a:gd name="adj2" fmla="val 46213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2078" name="AutoShape 45"/>
          <p:cNvSpPr>
            <a:spLocks noChangeArrowheads="1"/>
          </p:cNvSpPr>
          <p:nvPr/>
        </p:nvSpPr>
        <p:spPr bwMode="auto">
          <a:xfrm rot="20729607">
            <a:off x="5854700" y="4419600"/>
            <a:ext cx="1752600" cy="304800"/>
          </a:xfrm>
          <a:prstGeom prst="rightArrow">
            <a:avLst>
              <a:gd name="adj1" fmla="val 47380"/>
              <a:gd name="adj2" fmla="val 46213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279400" y="3797300"/>
            <a:ext cx="1219200" cy="1981200"/>
            <a:chOff x="176" y="2392"/>
            <a:chExt cx="768" cy="1248"/>
          </a:xfrm>
        </p:grpSpPr>
        <p:sp>
          <p:nvSpPr>
            <p:cNvPr id="2071" name="Text Box 10"/>
            <p:cNvSpPr txBox="1">
              <a:spLocks noChangeArrowheads="1"/>
            </p:cNvSpPr>
            <p:nvPr/>
          </p:nvSpPr>
          <p:spPr bwMode="auto">
            <a:xfrm>
              <a:off x="176" y="2392"/>
              <a:ext cx="76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</a:pPr>
              <a:r>
                <a:rPr lang="de-DE" sz="1400" b="1" dirty="0">
                  <a:latin typeface="Arial" charset="0"/>
                </a:rPr>
                <a:t>Heimisches Erdgas</a:t>
              </a:r>
            </a:p>
          </p:txBody>
        </p:sp>
        <p:sp>
          <p:nvSpPr>
            <p:cNvPr id="2072" name="Text Box 11"/>
            <p:cNvSpPr txBox="1">
              <a:spLocks noChangeArrowheads="1"/>
            </p:cNvSpPr>
            <p:nvPr/>
          </p:nvSpPr>
          <p:spPr bwMode="auto">
            <a:xfrm>
              <a:off x="176" y="3448"/>
              <a:ext cx="76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8" tIns="44450" rIns="90488" bIns="44450"/>
            <a:lstStyle/>
            <a:p>
              <a:pPr>
                <a:lnSpc>
                  <a:spcPct val="90000"/>
                </a:lnSpc>
              </a:pPr>
              <a:r>
                <a:rPr lang="de-DE" sz="1400" b="1" dirty="0">
                  <a:latin typeface="Arial" charset="0"/>
                </a:rPr>
                <a:t>Importiertes Erdgas</a:t>
              </a:r>
            </a:p>
          </p:txBody>
        </p:sp>
        <p:sp>
          <p:nvSpPr>
            <p:cNvPr id="2073" name="AutoShape 12"/>
            <p:cNvSpPr>
              <a:spLocks noChangeArrowheads="1"/>
            </p:cNvSpPr>
            <p:nvPr/>
          </p:nvSpPr>
          <p:spPr bwMode="auto">
            <a:xfrm>
              <a:off x="416" y="2680"/>
              <a:ext cx="192" cy="240"/>
            </a:xfrm>
            <a:prstGeom prst="downArrow">
              <a:avLst>
                <a:gd name="adj1" fmla="val 50000"/>
                <a:gd name="adj2" fmla="val 31250"/>
              </a:avLst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2074" name="AutoShape 13"/>
            <p:cNvSpPr>
              <a:spLocks noChangeArrowheads="1"/>
            </p:cNvSpPr>
            <p:nvPr/>
          </p:nvSpPr>
          <p:spPr bwMode="auto">
            <a:xfrm>
              <a:off x="416" y="3184"/>
              <a:ext cx="208" cy="248"/>
            </a:xfrm>
            <a:prstGeom prst="upArrow">
              <a:avLst>
                <a:gd name="adj1" fmla="val 50000"/>
                <a:gd name="adj2" fmla="val 29808"/>
              </a:avLst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2069" name="Text Box 60"/>
          <p:cNvSpPr txBox="1">
            <a:spLocks noChangeArrowheads="1"/>
          </p:cNvSpPr>
          <p:nvPr/>
        </p:nvSpPr>
        <p:spPr bwMode="auto">
          <a:xfrm>
            <a:off x="2667000" y="4572000"/>
            <a:ext cx="1069524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400" b="1" dirty="0">
                <a:latin typeface="Arial" charset="0"/>
              </a:rPr>
              <a:t>Übergabe-</a:t>
            </a:r>
          </a:p>
          <a:p>
            <a:r>
              <a:rPr lang="de-AT" sz="1400" b="1" dirty="0">
                <a:latin typeface="Arial" charset="0"/>
              </a:rPr>
              <a:t>Station</a:t>
            </a:r>
          </a:p>
        </p:txBody>
      </p:sp>
      <p:sp>
        <p:nvSpPr>
          <p:cNvPr id="2070" name="AutoShape 62"/>
          <p:cNvSpPr>
            <a:spLocks noChangeArrowheads="1"/>
          </p:cNvSpPr>
          <p:nvPr/>
        </p:nvSpPr>
        <p:spPr bwMode="gray">
          <a:xfrm>
            <a:off x="596900" y="4584700"/>
            <a:ext cx="2146300" cy="533400"/>
          </a:xfrm>
          <a:prstGeom prst="rightArrow">
            <a:avLst>
              <a:gd name="adj1" fmla="val 54759"/>
              <a:gd name="adj2" fmla="val 34817"/>
            </a:avLst>
          </a:prstGeom>
          <a:solidFill>
            <a:srgbClr val="777777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400" b="1">
                <a:solidFill>
                  <a:srgbClr val="EAEAEA"/>
                </a:solidFill>
                <a:latin typeface="Arial" charset="0"/>
              </a:rPr>
              <a:t>erdgas</a:t>
            </a:r>
          </a:p>
        </p:txBody>
      </p:sp>
    </p:spTree>
    <p:extLst>
      <p:ext uri="{BB962C8B-B14F-4D97-AF65-F5344CB8AC3E}">
        <p14:creationId xmlns:p14="http://schemas.microsoft.com/office/powerpoint/2010/main" val="26694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EA827-D533-4A70-9290-05097ACFD83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1314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DE" sz="1600" i="1" dirty="0" smtClean="0">
                <a:solidFill>
                  <a:srgbClr val="000000"/>
                </a:solidFill>
              </a:rPr>
              <a:t>die Bau einer </a:t>
            </a:r>
            <a:r>
              <a:rPr lang="de-DE" sz="2000" i="1" dirty="0" smtClean="0">
                <a:solidFill>
                  <a:srgbClr val="000000"/>
                </a:solidFill>
              </a:rPr>
              <a:t>Transportleitung </a:t>
            </a:r>
            <a:br>
              <a:rPr lang="de-DE" sz="2000" i="1" dirty="0" smtClean="0">
                <a:solidFill>
                  <a:srgbClr val="000000"/>
                </a:solidFill>
              </a:rPr>
            </a:br>
            <a:endParaRPr lang="de-DE" sz="2000" i="1" dirty="0" smtClean="0">
              <a:solidFill>
                <a:srgbClr val="00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980303"/>
            <a:ext cx="3709773" cy="27823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24" y="963829"/>
            <a:ext cx="3731739" cy="27988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3902675"/>
            <a:ext cx="3660346" cy="27452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23" y="3902675"/>
            <a:ext cx="3731739" cy="27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Schieberstation </a:t>
            </a:r>
            <a:r>
              <a:rPr lang="de-DE" sz="1600" i="1" dirty="0" smtClean="0">
                <a:solidFill>
                  <a:srgbClr val="000000"/>
                </a:solidFill>
              </a:rPr>
              <a:t>für die </a:t>
            </a:r>
            <a:r>
              <a:rPr lang="de-DE" sz="2000" i="1" dirty="0" smtClean="0">
                <a:solidFill>
                  <a:srgbClr val="000000"/>
                </a:solidFill>
              </a:rPr>
              <a:t>Steuerung </a:t>
            </a:r>
            <a:r>
              <a:rPr lang="de-DE" sz="1600" i="1" dirty="0" smtClean="0">
                <a:solidFill>
                  <a:srgbClr val="000000"/>
                </a:solidFill>
              </a:rPr>
              <a:t>des </a:t>
            </a:r>
            <a:r>
              <a:rPr lang="de-DE" sz="2000" i="1" dirty="0" smtClean="0">
                <a:solidFill>
                  <a:srgbClr val="000000"/>
                </a:solidFill>
              </a:rPr>
              <a:t>Gasflusses</a:t>
            </a:r>
          </a:p>
        </p:txBody>
      </p:sp>
      <p:pic>
        <p:nvPicPr>
          <p:cNvPr id="19458" name="Picture 2" descr="http://erdgas.netzgmbh.at/typo3temp/pics/Netz_O%C3%96_Ebelsberg_Web_930ac99dc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3" y="2103435"/>
            <a:ext cx="7740002" cy="24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/>
            </a:r>
            <a:br>
              <a:rPr lang="de-DE" sz="1600" i="1" dirty="0" smtClean="0">
                <a:solidFill>
                  <a:srgbClr val="FFFFFF"/>
                </a:solidFill>
              </a:rPr>
            </a:br>
            <a:r>
              <a:rPr lang="de-DE" sz="1600" i="1" dirty="0" smtClean="0">
                <a:solidFill>
                  <a:srgbClr val="FFFFFF"/>
                </a:solidFill>
              </a:rPr>
              <a:t>die </a:t>
            </a:r>
            <a:r>
              <a:rPr lang="de-DE" sz="2000" i="1" dirty="0" smtClean="0">
                <a:solidFill>
                  <a:srgbClr val="000000"/>
                </a:solidFill>
              </a:rPr>
              <a:t>Reduzierstation </a:t>
            </a:r>
            <a:r>
              <a:rPr lang="de-DE" sz="1600" i="1" dirty="0" smtClean="0">
                <a:solidFill>
                  <a:srgbClr val="000000"/>
                </a:solidFill>
              </a:rPr>
              <a:t>für die</a:t>
            </a:r>
            <a:r>
              <a:rPr lang="de-DE" sz="2000" i="1" dirty="0" smtClean="0">
                <a:solidFill>
                  <a:srgbClr val="000000"/>
                </a:solidFill>
              </a:rPr>
              <a:t> Druckreduzierung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976815" y="1868063"/>
            <a:ext cx="4005649" cy="3593624"/>
            <a:chOff x="2640" y="768"/>
            <a:chExt cx="2976" cy="2231"/>
          </a:xfrm>
        </p:grpSpPr>
        <p:pic>
          <p:nvPicPr>
            <p:cNvPr id="3083" name="Picture 4" descr="RS130-Maler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2640" y="768"/>
              <a:ext cx="2976" cy="2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4" name="Rectangle 23"/>
            <p:cNvSpPr>
              <a:spLocks noChangeArrowheads="1"/>
            </p:cNvSpPr>
            <p:nvPr/>
          </p:nvSpPr>
          <p:spPr bwMode="gray">
            <a:xfrm>
              <a:off x="2640" y="768"/>
              <a:ext cx="2976" cy="222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54227" y="1318054"/>
            <a:ext cx="3314400" cy="4875617"/>
            <a:chOff x="144" y="768"/>
            <a:chExt cx="2375" cy="3168"/>
          </a:xfrm>
        </p:grpSpPr>
        <p:pic>
          <p:nvPicPr>
            <p:cNvPr id="3081" name="Picture 20" descr="RS130-Maler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44" y="768"/>
              <a:ext cx="2375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21"/>
            <p:cNvSpPr>
              <a:spLocks noChangeArrowheads="1"/>
            </p:cNvSpPr>
            <p:nvPr/>
          </p:nvSpPr>
          <p:spPr bwMode="gray">
            <a:xfrm>
              <a:off x="144" y="768"/>
              <a:ext cx="2368" cy="316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7287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sz="1600" i="1" dirty="0" smtClean="0">
                <a:solidFill>
                  <a:srgbClr val="000000"/>
                </a:solidFill>
              </a:rPr>
              <a:t/>
            </a:r>
            <a:br>
              <a:rPr lang="de-DE" sz="1600" i="1" dirty="0" smtClean="0">
                <a:solidFill>
                  <a:srgbClr val="000000"/>
                </a:solidFill>
              </a:rPr>
            </a:br>
            <a:r>
              <a:rPr lang="de-DE" sz="2000" i="1" dirty="0" smtClean="0">
                <a:solidFill>
                  <a:srgbClr val="000000"/>
                </a:solidFill>
              </a:rPr>
              <a:t>Vermarkung </a:t>
            </a:r>
            <a:r>
              <a:rPr lang="de-DE" sz="1600" i="1" dirty="0" smtClean="0">
                <a:solidFill>
                  <a:srgbClr val="000000"/>
                </a:solidFill>
              </a:rPr>
              <a:t>von</a:t>
            </a:r>
            <a:r>
              <a:rPr lang="de-DE" sz="2000" i="1" dirty="0" smtClean="0">
                <a:solidFill>
                  <a:srgbClr val="000000"/>
                </a:solidFill>
              </a:rPr>
              <a:t> Erdgasleitungen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4154750" y="1668820"/>
            <a:ext cx="4191000" cy="246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algn="l">
              <a:spcBef>
                <a:spcPct val="50000"/>
              </a:spcBef>
              <a:buFontTx/>
              <a:buChar char="•"/>
            </a:pP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Bahnquerungen, 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Gerinnequerungen</a:t>
            </a: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und Brückenleitungen</a:t>
            </a:r>
          </a:p>
          <a:p>
            <a:pPr marL="190500" indent="-190500" algn="l">
              <a:spcBef>
                <a:spcPct val="50000"/>
              </a:spcBef>
              <a:buFontTx/>
              <a:buChar char="•"/>
            </a:pP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sämtliche Absperrorgane</a:t>
            </a:r>
          </a:p>
          <a:p>
            <a:pPr marL="190500" indent="-190500" algn="l">
              <a:spcBef>
                <a:spcPct val="50000"/>
              </a:spcBef>
              <a:buFontTx/>
              <a:buChar char="•"/>
            </a:pP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sonstige Einbauten: Wassertöpfe, Riechrohre, </a:t>
            </a:r>
            <a:r>
              <a:rPr lang="de-DE" sz="1400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Messpunkte</a:t>
            </a: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usw.) </a:t>
            </a:r>
          </a:p>
          <a:p>
            <a:pPr marL="190500" indent="-190500" algn="l">
              <a:spcBef>
                <a:spcPct val="50000"/>
              </a:spcBef>
              <a:buFontTx/>
              <a:buChar char="•"/>
            </a:pPr>
            <a:r>
              <a:rPr lang="de-DE" sz="1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im verbauten Gebiet nur dann, wenn es markante Stellen erfordern </a:t>
            </a:r>
            <a:endParaRPr lang="de-DE" sz="1400" dirty="0">
              <a:solidFill>
                <a:srgbClr val="000000"/>
              </a:solidFill>
              <a:latin typeface="Arial" charset="0"/>
            </a:endParaRPr>
          </a:p>
          <a:p>
            <a:pPr marL="190500" indent="-190500" algn="l">
              <a:spcBef>
                <a:spcPct val="50000"/>
              </a:spcBef>
              <a:buFontTx/>
              <a:buChar char="•"/>
            </a:pPr>
            <a:r>
              <a:rPr lang="de-DE" sz="1400" dirty="0">
                <a:solidFill>
                  <a:srgbClr val="000000"/>
                </a:solidFill>
                <a:latin typeface="Arial" charset="0"/>
              </a:rPr>
              <a:t>im Leitungsverlauf bei Überlandleitungen mit allen Winkelpunkten (= „Flugmarker“)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0378" y="1429902"/>
            <a:ext cx="2952750" cy="4608512"/>
            <a:chOff x="3168" y="2640"/>
            <a:chExt cx="1159" cy="1536"/>
          </a:xfrm>
        </p:grpSpPr>
        <p:pic>
          <p:nvPicPr>
            <p:cNvPr id="15373" name="Picture 19" descr="Mark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8" y="2640"/>
              <a:ext cx="1152" cy="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4" name="Rectangle 12"/>
            <p:cNvSpPr>
              <a:spLocks noChangeArrowheads="1"/>
            </p:cNvSpPr>
            <p:nvPr/>
          </p:nvSpPr>
          <p:spPr bwMode="gray">
            <a:xfrm>
              <a:off x="3168" y="2640"/>
              <a:ext cx="1159" cy="1534"/>
            </a:xfrm>
            <a:prstGeom prst="rect">
              <a:avLst/>
            </a:prstGeom>
            <a:noFill/>
            <a:ln w="57150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15365" name="Text Box 26"/>
          <p:cNvSpPr txBox="1">
            <a:spLocks noChangeArrowheads="1"/>
          </p:cNvSpPr>
          <p:nvPr/>
        </p:nvSpPr>
        <p:spPr bwMode="auto">
          <a:xfrm>
            <a:off x="3996998" y="4862862"/>
            <a:ext cx="3132589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Derart gekennzeichnete </a:t>
            </a:r>
          </a:p>
          <a:p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Absperrorgane (FS, HK, HS)</a:t>
            </a:r>
          </a:p>
          <a:p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dürfen </a:t>
            </a:r>
            <a:r>
              <a:rPr lang="de-DE" sz="1400" b="1" u="sng" dirty="0">
                <a:solidFill>
                  <a:srgbClr val="FF3300"/>
                </a:solidFill>
                <a:latin typeface="Arial" charset="0"/>
                <a:cs typeface="Arial" charset="0"/>
              </a:rPr>
              <a:t>nur nach Absprache</a:t>
            </a:r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mit der </a:t>
            </a:r>
            <a:r>
              <a:rPr lang="de-DE" sz="1400" b="1" dirty="0" smtClean="0">
                <a:solidFill>
                  <a:srgbClr val="FF3300"/>
                </a:solidFill>
                <a:latin typeface="Arial" charset="0"/>
                <a:cs typeface="Arial" charset="0"/>
              </a:rPr>
              <a:t>Netz Oberösterreich GmbH</a:t>
            </a:r>
            <a:endParaRPr lang="de-DE" sz="1400" b="1" dirty="0">
              <a:solidFill>
                <a:srgbClr val="FF3300"/>
              </a:solidFill>
              <a:latin typeface="Arial" charset="0"/>
              <a:cs typeface="Arial" charset="0"/>
            </a:endParaRPr>
          </a:p>
          <a:p>
            <a:r>
              <a:rPr lang="de-DE" sz="1400" b="1" dirty="0">
                <a:solidFill>
                  <a:srgbClr val="FF3300"/>
                </a:solidFill>
                <a:latin typeface="Arial" charset="0"/>
                <a:cs typeface="Arial" charset="0"/>
              </a:rPr>
              <a:t>geschlossen werden.</a:t>
            </a:r>
            <a:r>
              <a:rPr lang="de-DE" sz="1400" b="1" dirty="0">
                <a:solidFill>
                  <a:srgbClr val="FF3300"/>
                </a:solidFill>
              </a:rPr>
              <a:t> </a:t>
            </a:r>
          </a:p>
        </p:txBody>
      </p:sp>
      <p:grpSp>
        <p:nvGrpSpPr>
          <p:cNvPr id="3" name="Group 71"/>
          <p:cNvGrpSpPr>
            <a:grpSpLocks/>
          </p:cNvGrpSpPr>
          <p:nvPr/>
        </p:nvGrpSpPr>
        <p:grpSpPr bwMode="auto">
          <a:xfrm>
            <a:off x="2843990" y="4671577"/>
            <a:ext cx="1368425" cy="1028700"/>
            <a:chOff x="720" y="1920"/>
            <a:chExt cx="775" cy="864"/>
          </a:xfrm>
        </p:grpSpPr>
        <p:sp>
          <p:nvSpPr>
            <p:cNvPr id="15370" name="Rectangle 72"/>
            <p:cNvSpPr>
              <a:spLocks noChangeArrowheads="1"/>
            </p:cNvSpPr>
            <p:nvPr/>
          </p:nvSpPr>
          <p:spPr bwMode="auto">
            <a:xfrm>
              <a:off x="720" y="1920"/>
              <a:ext cx="775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5371" name="Freeform 73"/>
            <p:cNvSpPr>
              <a:spLocks/>
            </p:cNvSpPr>
            <p:nvPr/>
          </p:nvSpPr>
          <p:spPr bwMode="auto">
            <a:xfrm>
              <a:off x="723" y="1983"/>
              <a:ext cx="613" cy="735"/>
            </a:xfrm>
            <a:custGeom>
              <a:avLst/>
              <a:gdLst>
                <a:gd name="T0" fmla="*/ 0 w 3680"/>
                <a:gd name="T1" fmla="*/ 0 h 5144"/>
                <a:gd name="T2" fmla="*/ 0 w 3680"/>
                <a:gd name="T3" fmla="*/ 0 h 5144"/>
                <a:gd name="T4" fmla="*/ 0 w 3680"/>
                <a:gd name="T5" fmla="*/ 0 h 5144"/>
                <a:gd name="T6" fmla="*/ 0 w 3680"/>
                <a:gd name="T7" fmla="*/ 0 h 5144"/>
                <a:gd name="T8" fmla="*/ 0 w 3680"/>
                <a:gd name="T9" fmla="*/ 0 h 5144"/>
                <a:gd name="T10" fmla="*/ 0 w 3680"/>
                <a:gd name="T11" fmla="*/ 0 h 5144"/>
                <a:gd name="T12" fmla="*/ 0 w 3680"/>
                <a:gd name="T13" fmla="*/ 0 h 5144"/>
                <a:gd name="T14" fmla="*/ 0 w 3680"/>
                <a:gd name="T15" fmla="*/ 0 h 5144"/>
                <a:gd name="T16" fmla="*/ 0 w 3680"/>
                <a:gd name="T17" fmla="*/ 0 h 5144"/>
                <a:gd name="T18" fmla="*/ 0 w 3680"/>
                <a:gd name="T19" fmla="*/ 0 h 5144"/>
                <a:gd name="T20" fmla="*/ 0 w 3680"/>
                <a:gd name="T21" fmla="*/ 0 h 5144"/>
                <a:gd name="T22" fmla="*/ 0 w 3680"/>
                <a:gd name="T23" fmla="*/ 0 h 5144"/>
                <a:gd name="T24" fmla="*/ 0 w 3680"/>
                <a:gd name="T25" fmla="*/ 0 h 5144"/>
                <a:gd name="T26" fmla="*/ 0 w 3680"/>
                <a:gd name="T27" fmla="*/ 0 h 5144"/>
                <a:gd name="T28" fmla="*/ 0 w 3680"/>
                <a:gd name="T29" fmla="*/ 0 h 5144"/>
                <a:gd name="T30" fmla="*/ 0 w 3680"/>
                <a:gd name="T31" fmla="*/ 0 h 5144"/>
                <a:gd name="T32" fmla="*/ 0 w 3680"/>
                <a:gd name="T33" fmla="*/ 0 h 5144"/>
                <a:gd name="T34" fmla="*/ 0 w 3680"/>
                <a:gd name="T35" fmla="*/ 0 h 5144"/>
                <a:gd name="T36" fmla="*/ 0 w 3680"/>
                <a:gd name="T37" fmla="*/ 0 h 5144"/>
                <a:gd name="T38" fmla="*/ 0 w 3680"/>
                <a:gd name="T39" fmla="*/ 0 h 5144"/>
                <a:gd name="T40" fmla="*/ 0 w 3680"/>
                <a:gd name="T41" fmla="*/ 0 h 5144"/>
                <a:gd name="T42" fmla="*/ 0 w 3680"/>
                <a:gd name="T43" fmla="*/ 0 h 5144"/>
                <a:gd name="T44" fmla="*/ 0 w 3680"/>
                <a:gd name="T45" fmla="*/ 0 h 5144"/>
                <a:gd name="T46" fmla="*/ 0 w 3680"/>
                <a:gd name="T47" fmla="*/ 0 h 5144"/>
                <a:gd name="T48" fmla="*/ 0 w 3680"/>
                <a:gd name="T49" fmla="*/ 0 h 5144"/>
                <a:gd name="T50" fmla="*/ 0 w 3680"/>
                <a:gd name="T51" fmla="*/ 0 h 5144"/>
                <a:gd name="T52" fmla="*/ 0 w 3680"/>
                <a:gd name="T53" fmla="*/ 0 h 5144"/>
                <a:gd name="T54" fmla="*/ 0 w 3680"/>
                <a:gd name="T55" fmla="*/ 0 h 5144"/>
                <a:gd name="T56" fmla="*/ 0 w 3680"/>
                <a:gd name="T57" fmla="*/ 0 h 5144"/>
                <a:gd name="T58" fmla="*/ 0 w 3680"/>
                <a:gd name="T59" fmla="*/ 0 h 5144"/>
                <a:gd name="T60" fmla="*/ 0 w 3680"/>
                <a:gd name="T61" fmla="*/ 0 h 5144"/>
                <a:gd name="T62" fmla="*/ 0 w 3680"/>
                <a:gd name="T63" fmla="*/ 0 h 5144"/>
                <a:gd name="T64" fmla="*/ 0 w 3680"/>
                <a:gd name="T65" fmla="*/ 0 h 5144"/>
                <a:gd name="T66" fmla="*/ 0 w 3680"/>
                <a:gd name="T67" fmla="*/ 0 h 5144"/>
                <a:gd name="T68" fmla="*/ 0 w 3680"/>
                <a:gd name="T69" fmla="*/ 0 h 5144"/>
                <a:gd name="T70" fmla="*/ 0 w 3680"/>
                <a:gd name="T71" fmla="*/ 0 h 5144"/>
                <a:gd name="T72" fmla="*/ 0 w 3680"/>
                <a:gd name="T73" fmla="*/ 0 h 5144"/>
                <a:gd name="T74" fmla="*/ 0 w 3680"/>
                <a:gd name="T75" fmla="*/ 0 h 5144"/>
                <a:gd name="T76" fmla="*/ 0 w 3680"/>
                <a:gd name="T77" fmla="*/ 0 h 5144"/>
                <a:gd name="T78" fmla="*/ 0 w 3680"/>
                <a:gd name="T79" fmla="*/ 0 h 5144"/>
                <a:gd name="T80" fmla="*/ 0 w 3680"/>
                <a:gd name="T81" fmla="*/ 0 h 5144"/>
                <a:gd name="T82" fmla="*/ 0 w 3680"/>
                <a:gd name="T83" fmla="*/ 0 h 5144"/>
                <a:gd name="T84" fmla="*/ 0 w 3680"/>
                <a:gd name="T85" fmla="*/ 0 h 5144"/>
                <a:gd name="T86" fmla="*/ 0 w 3680"/>
                <a:gd name="T87" fmla="*/ 0 h 5144"/>
                <a:gd name="T88" fmla="*/ 0 w 3680"/>
                <a:gd name="T89" fmla="*/ 0 h 5144"/>
                <a:gd name="T90" fmla="*/ 0 w 3680"/>
                <a:gd name="T91" fmla="*/ 0 h 5144"/>
                <a:gd name="T92" fmla="*/ 0 w 3680"/>
                <a:gd name="T93" fmla="*/ 0 h 5144"/>
                <a:gd name="T94" fmla="*/ 0 w 3680"/>
                <a:gd name="T95" fmla="*/ 0 h 5144"/>
                <a:gd name="T96" fmla="*/ 0 w 3680"/>
                <a:gd name="T97" fmla="*/ 0 h 5144"/>
                <a:gd name="T98" fmla="*/ 0 w 3680"/>
                <a:gd name="T99" fmla="*/ 0 h 5144"/>
                <a:gd name="T100" fmla="*/ 0 w 3680"/>
                <a:gd name="T101" fmla="*/ 0 h 5144"/>
                <a:gd name="T102" fmla="*/ 0 w 3680"/>
                <a:gd name="T103" fmla="*/ 0 h 5144"/>
                <a:gd name="T104" fmla="*/ 0 w 3680"/>
                <a:gd name="T105" fmla="*/ 0 h 5144"/>
                <a:gd name="T106" fmla="*/ 0 w 3680"/>
                <a:gd name="T107" fmla="*/ 0 h 5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80"/>
                <a:gd name="T163" fmla="*/ 0 h 5144"/>
                <a:gd name="T164" fmla="*/ 3680 w 3680"/>
                <a:gd name="T165" fmla="*/ 5144 h 51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80" h="5144">
                  <a:moveTo>
                    <a:pt x="3198" y="5144"/>
                  </a:moveTo>
                  <a:lnTo>
                    <a:pt x="3119" y="5126"/>
                  </a:lnTo>
                  <a:lnTo>
                    <a:pt x="3101" y="5114"/>
                  </a:lnTo>
                  <a:lnTo>
                    <a:pt x="3083" y="5098"/>
                  </a:lnTo>
                  <a:lnTo>
                    <a:pt x="3067" y="5083"/>
                  </a:lnTo>
                  <a:lnTo>
                    <a:pt x="3052" y="5066"/>
                  </a:lnTo>
                  <a:lnTo>
                    <a:pt x="3037" y="5047"/>
                  </a:lnTo>
                  <a:lnTo>
                    <a:pt x="3023" y="5028"/>
                  </a:lnTo>
                  <a:lnTo>
                    <a:pt x="3010" y="5009"/>
                  </a:lnTo>
                  <a:lnTo>
                    <a:pt x="2997" y="4989"/>
                  </a:lnTo>
                  <a:lnTo>
                    <a:pt x="2984" y="4969"/>
                  </a:lnTo>
                  <a:lnTo>
                    <a:pt x="2971" y="4948"/>
                  </a:lnTo>
                  <a:lnTo>
                    <a:pt x="2959" y="4927"/>
                  </a:lnTo>
                  <a:lnTo>
                    <a:pt x="2946" y="4907"/>
                  </a:lnTo>
                  <a:lnTo>
                    <a:pt x="2933" y="4887"/>
                  </a:lnTo>
                  <a:lnTo>
                    <a:pt x="2919" y="4867"/>
                  </a:lnTo>
                  <a:lnTo>
                    <a:pt x="2905" y="4849"/>
                  </a:lnTo>
                  <a:lnTo>
                    <a:pt x="2891" y="4831"/>
                  </a:lnTo>
                  <a:lnTo>
                    <a:pt x="2851" y="4768"/>
                  </a:lnTo>
                  <a:lnTo>
                    <a:pt x="2584" y="4215"/>
                  </a:lnTo>
                  <a:lnTo>
                    <a:pt x="2552" y="4170"/>
                  </a:lnTo>
                  <a:lnTo>
                    <a:pt x="2395" y="3923"/>
                  </a:lnTo>
                  <a:lnTo>
                    <a:pt x="2316" y="3765"/>
                  </a:lnTo>
                  <a:lnTo>
                    <a:pt x="2293" y="3720"/>
                  </a:lnTo>
                  <a:lnTo>
                    <a:pt x="2284" y="3692"/>
                  </a:lnTo>
                  <a:lnTo>
                    <a:pt x="2254" y="3637"/>
                  </a:lnTo>
                  <a:lnTo>
                    <a:pt x="2134" y="3416"/>
                  </a:lnTo>
                  <a:lnTo>
                    <a:pt x="2127" y="3399"/>
                  </a:lnTo>
                  <a:lnTo>
                    <a:pt x="2072" y="3379"/>
                  </a:lnTo>
                  <a:lnTo>
                    <a:pt x="1939" y="3279"/>
                  </a:lnTo>
                  <a:lnTo>
                    <a:pt x="1718" y="2939"/>
                  </a:lnTo>
                  <a:lnTo>
                    <a:pt x="1638" y="2819"/>
                  </a:lnTo>
                  <a:lnTo>
                    <a:pt x="1632" y="2802"/>
                  </a:lnTo>
                  <a:lnTo>
                    <a:pt x="1520" y="2931"/>
                  </a:lnTo>
                  <a:lnTo>
                    <a:pt x="1520" y="2966"/>
                  </a:lnTo>
                  <a:lnTo>
                    <a:pt x="1497" y="2966"/>
                  </a:lnTo>
                  <a:lnTo>
                    <a:pt x="1473" y="3004"/>
                  </a:lnTo>
                  <a:lnTo>
                    <a:pt x="1434" y="3058"/>
                  </a:lnTo>
                  <a:lnTo>
                    <a:pt x="1205" y="3335"/>
                  </a:lnTo>
                  <a:lnTo>
                    <a:pt x="1071" y="3517"/>
                  </a:lnTo>
                  <a:lnTo>
                    <a:pt x="1039" y="3554"/>
                  </a:lnTo>
                  <a:lnTo>
                    <a:pt x="961" y="3610"/>
                  </a:lnTo>
                  <a:lnTo>
                    <a:pt x="826" y="3765"/>
                  </a:lnTo>
                  <a:lnTo>
                    <a:pt x="796" y="3785"/>
                  </a:lnTo>
                  <a:lnTo>
                    <a:pt x="749" y="3794"/>
                  </a:lnTo>
                  <a:lnTo>
                    <a:pt x="669" y="3904"/>
                  </a:lnTo>
                  <a:lnTo>
                    <a:pt x="433" y="4207"/>
                  </a:lnTo>
                  <a:lnTo>
                    <a:pt x="369" y="4198"/>
                  </a:lnTo>
                  <a:lnTo>
                    <a:pt x="244" y="4336"/>
                  </a:lnTo>
                  <a:lnTo>
                    <a:pt x="228" y="4345"/>
                  </a:lnTo>
                  <a:lnTo>
                    <a:pt x="213" y="4353"/>
                  </a:lnTo>
                  <a:lnTo>
                    <a:pt x="165" y="4318"/>
                  </a:lnTo>
                  <a:lnTo>
                    <a:pt x="165" y="4270"/>
                  </a:lnTo>
                  <a:lnTo>
                    <a:pt x="181" y="4243"/>
                  </a:lnTo>
                  <a:lnTo>
                    <a:pt x="268" y="4133"/>
                  </a:lnTo>
                  <a:lnTo>
                    <a:pt x="228" y="4180"/>
                  </a:lnTo>
                  <a:lnTo>
                    <a:pt x="174" y="4161"/>
                  </a:lnTo>
                  <a:lnTo>
                    <a:pt x="165" y="4133"/>
                  </a:lnTo>
                  <a:lnTo>
                    <a:pt x="189" y="4042"/>
                  </a:lnTo>
                  <a:lnTo>
                    <a:pt x="103" y="3977"/>
                  </a:lnTo>
                  <a:lnTo>
                    <a:pt x="94" y="3949"/>
                  </a:lnTo>
                  <a:lnTo>
                    <a:pt x="181" y="3757"/>
                  </a:lnTo>
                  <a:lnTo>
                    <a:pt x="47" y="3912"/>
                  </a:lnTo>
                  <a:lnTo>
                    <a:pt x="0" y="3885"/>
                  </a:lnTo>
                  <a:lnTo>
                    <a:pt x="63" y="3710"/>
                  </a:lnTo>
                  <a:lnTo>
                    <a:pt x="56" y="3692"/>
                  </a:lnTo>
                  <a:lnTo>
                    <a:pt x="56" y="3656"/>
                  </a:lnTo>
                  <a:lnTo>
                    <a:pt x="94" y="3554"/>
                  </a:lnTo>
                  <a:lnTo>
                    <a:pt x="174" y="3416"/>
                  </a:lnTo>
                  <a:lnTo>
                    <a:pt x="339" y="3206"/>
                  </a:lnTo>
                  <a:lnTo>
                    <a:pt x="472" y="3041"/>
                  </a:lnTo>
                  <a:lnTo>
                    <a:pt x="1245" y="2178"/>
                  </a:lnTo>
                  <a:lnTo>
                    <a:pt x="1118" y="1937"/>
                  </a:lnTo>
                  <a:lnTo>
                    <a:pt x="968" y="1645"/>
                  </a:lnTo>
                  <a:lnTo>
                    <a:pt x="944" y="1598"/>
                  </a:lnTo>
                  <a:lnTo>
                    <a:pt x="897" y="1479"/>
                  </a:lnTo>
                  <a:lnTo>
                    <a:pt x="867" y="1432"/>
                  </a:lnTo>
                  <a:lnTo>
                    <a:pt x="843" y="1359"/>
                  </a:lnTo>
                  <a:lnTo>
                    <a:pt x="811" y="1314"/>
                  </a:lnTo>
                  <a:lnTo>
                    <a:pt x="772" y="1194"/>
                  </a:lnTo>
                  <a:lnTo>
                    <a:pt x="622" y="762"/>
                  </a:lnTo>
                  <a:lnTo>
                    <a:pt x="590" y="716"/>
                  </a:lnTo>
                  <a:lnTo>
                    <a:pt x="590" y="652"/>
                  </a:lnTo>
                  <a:lnTo>
                    <a:pt x="567" y="616"/>
                  </a:lnTo>
                  <a:lnTo>
                    <a:pt x="558" y="596"/>
                  </a:lnTo>
                  <a:lnTo>
                    <a:pt x="558" y="569"/>
                  </a:lnTo>
                  <a:lnTo>
                    <a:pt x="749" y="633"/>
                  </a:lnTo>
                  <a:lnTo>
                    <a:pt x="826" y="624"/>
                  </a:lnTo>
                  <a:lnTo>
                    <a:pt x="843" y="578"/>
                  </a:lnTo>
                  <a:lnTo>
                    <a:pt x="787" y="478"/>
                  </a:lnTo>
                  <a:lnTo>
                    <a:pt x="914" y="450"/>
                  </a:lnTo>
                  <a:lnTo>
                    <a:pt x="906" y="395"/>
                  </a:lnTo>
                  <a:lnTo>
                    <a:pt x="843" y="248"/>
                  </a:lnTo>
                  <a:lnTo>
                    <a:pt x="835" y="183"/>
                  </a:lnTo>
                  <a:lnTo>
                    <a:pt x="1008" y="211"/>
                  </a:lnTo>
                  <a:lnTo>
                    <a:pt x="985" y="36"/>
                  </a:lnTo>
                  <a:lnTo>
                    <a:pt x="1000" y="8"/>
                  </a:lnTo>
                  <a:lnTo>
                    <a:pt x="1094" y="28"/>
                  </a:lnTo>
                  <a:lnTo>
                    <a:pt x="1121" y="49"/>
                  </a:lnTo>
                  <a:lnTo>
                    <a:pt x="1147" y="72"/>
                  </a:lnTo>
                  <a:lnTo>
                    <a:pt x="1171" y="98"/>
                  </a:lnTo>
                  <a:lnTo>
                    <a:pt x="1193" y="124"/>
                  </a:lnTo>
                  <a:lnTo>
                    <a:pt x="1214" y="152"/>
                  </a:lnTo>
                  <a:lnTo>
                    <a:pt x="1235" y="181"/>
                  </a:lnTo>
                  <a:lnTo>
                    <a:pt x="1254" y="210"/>
                  </a:lnTo>
                  <a:lnTo>
                    <a:pt x="1273" y="240"/>
                  </a:lnTo>
                  <a:lnTo>
                    <a:pt x="1291" y="271"/>
                  </a:lnTo>
                  <a:lnTo>
                    <a:pt x="1309" y="302"/>
                  </a:lnTo>
                  <a:lnTo>
                    <a:pt x="1327" y="334"/>
                  </a:lnTo>
                  <a:lnTo>
                    <a:pt x="1346" y="365"/>
                  </a:lnTo>
                  <a:lnTo>
                    <a:pt x="1364" y="395"/>
                  </a:lnTo>
                  <a:lnTo>
                    <a:pt x="1384" y="427"/>
                  </a:lnTo>
                  <a:lnTo>
                    <a:pt x="1404" y="457"/>
                  </a:lnTo>
                  <a:lnTo>
                    <a:pt x="1426" y="486"/>
                  </a:lnTo>
                  <a:lnTo>
                    <a:pt x="1513" y="624"/>
                  </a:lnTo>
                  <a:lnTo>
                    <a:pt x="1662" y="891"/>
                  </a:lnTo>
                  <a:lnTo>
                    <a:pt x="1773" y="1057"/>
                  </a:lnTo>
                  <a:lnTo>
                    <a:pt x="1773" y="1074"/>
                  </a:lnTo>
                  <a:lnTo>
                    <a:pt x="1954" y="1387"/>
                  </a:lnTo>
                  <a:lnTo>
                    <a:pt x="1969" y="1415"/>
                  </a:lnTo>
                  <a:lnTo>
                    <a:pt x="2119" y="1259"/>
                  </a:lnTo>
                  <a:lnTo>
                    <a:pt x="2301" y="1084"/>
                  </a:lnTo>
                  <a:lnTo>
                    <a:pt x="2395" y="1009"/>
                  </a:lnTo>
                  <a:lnTo>
                    <a:pt x="2434" y="1002"/>
                  </a:lnTo>
                  <a:lnTo>
                    <a:pt x="2450" y="946"/>
                  </a:lnTo>
                  <a:lnTo>
                    <a:pt x="2497" y="927"/>
                  </a:lnTo>
                  <a:lnTo>
                    <a:pt x="3001" y="386"/>
                  </a:lnTo>
                  <a:lnTo>
                    <a:pt x="3033" y="341"/>
                  </a:lnTo>
                  <a:lnTo>
                    <a:pt x="3355" y="45"/>
                  </a:lnTo>
                  <a:lnTo>
                    <a:pt x="3340" y="183"/>
                  </a:lnTo>
                  <a:lnTo>
                    <a:pt x="3514" y="8"/>
                  </a:lnTo>
                  <a:lnTo>
                    <a:pt x="3545" y="0"/>
                  </a:lnTo>
                  <a:lnTo>
                    <a:pt x="3530" y="128"/>
                  </a:lnTo>
                  <a:lnTo>
                    <a:pt x="3553" y="128"/>
                  </a:lnTo>
                  <a:lnTo>
                    <a:pt x="3530" y="275"/>
                  </a:lnTo>
                  <a:lnTo>
                    <a:pt x="3553" y="349"/>
                  </a:lnTo>
                  <a:lnTo>
                    <a:pt x="3680" y="266"/>
                  </a:lnTo>
                  <a:lnTo>
                    <a:pt x="3656" y="386"/>
                  </a:lnTo>
                  <a:lnTo>
                    <a:pt x="3648" y="441"/>
                  </a:lnTo>
                  <a:lnTo>
                    <a:pt x="3585" y="513"/>
                  </a:lnTo>
                  <a:lnTo>
                    <a:pt x="3553" y="541"/>
                  </a:lnTo>
                  <a:lnTo>
                    <a:pt x="3521" y="725"/>
                  </a:lnTo>
                  <a:lnTo>
                    <a:pt x="3277" y="965"/>
                  </a:lnTo>
                  <a:lnTo>
                    <a:pt x="3257" y="997"/>
                  </a:lnTo>
                  <a:lnTo>
                    <a:pt x="3237" y="1028"/>
                  </a:lnTo>
                  <a:lnTo>
                    <a:pt x="3215" y="1058"/>
                  </a:lnTo>
                  <a:lnTo>
                    <a:pt x="3193" y="1088"/>
                  </a:lnTo>
                  <a:lnTo>
                    <a:pt x="3169" y="1117"/>
                  </a:lnTo>
                  <a:lnTo>
                    <a:pt x="3145" y="1145"/>
                  </a:lnTo>
                  <a:lnTo>
                    <a:pt x="3121" y="1173"/>
                  </a:lnTo>
                  <a:lnTo>
                    <a:pt x="3096" y="1201"/>
                  </a:lnTo>
                  <a:lnTo>
                    <a:pt x="3071" y="1228"/>
                  </a:lnTo>
                  <a:lnTo>
                    <a:pt x="3045" y="1256"/>
                  </a:lnTo>
                  <a:lnTo>
                    <a:pt x="3019" y="1283"/>
                  </a:lnTo>
                  <a:lnTo>
                    <a:pt x="2994" y="1311"/>
                  </a:lnTo>
                  <a:lnTo>
                    <a:pt x="2968" y="1338"/>
                  </a:lnTo>
                  <a:lnTo>
                    <a:pt x="2942" y="1366"/>
                  </a:lnTo>
                  <a:lnTo>
                    <a:pt x="2916" y="1395"/>
                  </a:lnTo>
                  <a:lnTo>
                    <a:pt x="2891" y="1424"/>
                  </a:lnTo>
                  <a:lnTo>
                    <a:pt x="2568" y="1745"/>
                  </a:lnTo>
                  <a:lnTo>
                    <a:pt x="2520" y="1800"/>
                  </a:lnTo>
                  <a:lnTo>
                    <a:pt x="2497" y="1800"/>
                  </a:lnTo>
                  <a:lnTo>
                    <a:pt x="2316" y="2040"/>
                  </a:lnTo>
                  <a:lnTo>
                    <a:pt x="2245" y="2103"/>
                  </a:lnTo>
                  <a:lnTo>
                    <a:pt x="2269" y="2150"/>
                  </a:lnTo>
                  <a:lnTo>
                    <a:pt x="2355" y="2250"/>
                  </a:lnTo>
                  <a:lnTo>
                    <a:pt x="2552" y="2498"/>
                  </a:lnTo>
                  <a:lnTo>
                    <a:pt x="2537" y="2536"/>
                  </a:lnTo>
                  <a:lnTo>
                    <a:pt x="2537" y="2553"/>
                  </a:lnTo>
                  <a:lnTo>
                    <a:pt x="2670" y="2774"/>
                  </a:lnTo>
                  <a:lnTo>
                    <a:pt x="2702" y="2819"/>
                  </a:lnTo>
                  <a:lnTo>
                    <a:pt x="2709" y="2839"/>
                  </a:lnTo>
                  <a:lnTo>
                    <a:pt x="2741" y="2894"/>
                  </a:lnTo>
                  <a:lnTo>
                    <a:pt x="2780" y="2994"/>
                  </a:lnTo>
                  <a:lnTo>
                    <a:pt x="2820" y="3031"/>
                  </a:lnTo>
                  <a:lnTo>
                    <a:pt x="2859" y="3086"/>
                  </a:lnTo>
                  <a:lnTo>
                    <a:pt x="2875" y="3152"/>
                  </a:lnTo>
                  <a:lnTo>
                    <a:pt x="3001" y="3352"/>
                  </a:lnTo>
                  <a:lnTo>
                    <a:pt x="3245" y="3748"/>
                  </a:lnTo>
                  <a:lnTo>
                    <a:pt x="3419" y="3995"/>
                  </a:lnTo>
                  <a:lnTo>
                    <a:pt x="3395" y="4042"/>
                  </a:lnTo>
                  <a:lnTo>
                    <a:pt x="3332" y="4050"/>
                  </a:lnTo>
                  <a:lnTo>
                    <a:pt x="3325" y="4078"/>
                  </a:lnTo>
                  <a:lnTo>
                    <a:pt x="3355" y="4098"/>
                  </a:lnTo>
                  <a:lnTo>
                    <a:pt x="3364" y="4115"/>
                  </a:lnTo>
                  <a:lnTo>
                    <a:pt x="3348" y="4152"/>
                  </a:lnTo>
                  <a:lnTo>
                    <a:pt x="3190" y="4133"/>
                  </a:lnTo>
                  <a:lnTo>
                    <a:pt x="3057" y="3932"/>
                  </a:lnTo>
                  <a:lnTo>
                    <a:pt x="3001" y="3849"/>
                  </a:lnTo>
                  <a:lnTo>
                    <a:pt x="3018" y="3877"/>
                  </a:lnTo>
                  <a:lnTo>
                    <a:pt x="3048" y="3932"/>
                  </a:lnTo>
                  <a:lnTo>
                    <a:pt x="3057" y="3977"/>
                  </a:lnTo>
                  <a:lnTo>
                    <a:pt x="3095" y="4015"/>
                  </a:lnTo>
                  <a:lnTo>
                    <a:pt x="3136" y="4106"/>
                  </a:lnTo>
                  <a:lnTo>
                    <a:pt x="3261" y="4318"/>
                  </a:lnTo>
                  <a:lnTo>
                    <a:pt x="3261" y="4345"/>
                  </a:lnTo>
                  <a:lnTo>
                    <a:pt x="3159" y="4390"/>
                  </a:lnTo>
                  <a:lnTo>
                    <a:pt x="3146" y="4399"/>
                  </a:lnTo>
                  <a:lnTo>
                    <a:pt x="3133" y="4403"/>
                  </a:lnTo>
                  <a:lnTo>
                    <a:pt x="3120" y="4408"/>
                  </a:lnTo>
                  <a:lnTo>
                    <a:pt x="3107" y="4410"/>
                  </a:lnTo>
                  <a:lnTo>
                    <a:pt x="3094" y="4410"/>
                  </a:lnTo>
                  <a:lnTo>
                    <a:pt x="3082" y="4410"/>
                  </a:lnTo>
                  <a:lnTo>
                    <a:pt x="3069" y="4408"/>
                  </a:lnTo>
                  <a:lnTo>
                    <a:pt x="3057" y="4404"/>
                  </a:lnTo>
                  <a:lnTo>
                    <a:pt x="3044" y="4400"/>
                  </a:lnTo>
                  <a:lnTo>
                    <a:pt x="3031" y="4393"/>
                  </a:lnTo>
                  <a:lnTo>
                    <a:pt x="3019" y="4386"/>
                  </a:lnTo>
                  <a:lnTo>
                    <a:pt x="3006" y="4378"/>
                  </a:lnTo>
                  <a:lnTo>
                    <a:pt x="2993" y="4368"/>
                  </a:lnTo>
                  <a:lnTo>
                    <a:pt x="2980" y="4358"/>
                  </a:lnTo>
                  <a:lnTo>
                    <a:pt x="2967" y="4347"/>
                  </a:lnTo>
                  <a:lnTo>
                    <a:pt x="2954" y="4336"/>
                  </a:lnTo>
                  <a:lnTo>
                    <a:pt x="2962" y="4373"/>
                  </a:lnTo>
                  <a:lnTo>
                    <a:pt x="3112" y="4676"/>
                  </a:lnTo>
                  <a:lnTo>
                    <a:pt x="3080" y="4683"/>
                  </a:lnTo>
                  <a:lnTo>
                    <a:pt x="3018" y="4676"/>
                  </a:lnTo>
                  <a:lnTo>
                    <a:pt x="3237" y="5135"/>
                  </a:lnTo>
                  <a:lnTo>
                    <a:pt x="3198" y="51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15372" name="Freeform 74"/>
            <p:cNvSpPr>
              <a:spLocks/>
            </p:cNvSpPr>
            <p:nvPr/>
          </p:nvSpPr>
          <p:spPr bwMode="auto">
            <a:xfrm>
              <a:off x="760" y="1924"/>
              <a:ext cx="613" cy="735"/>
            </a:xfrm>
            <a:custGeom>
              <a:avLst/>
              <a:gdLst>
                <a:gd name="T0" fmla="*/ 0 w 3680"/>
                <a:gd name="T1" fmla="*/ 0 h 5144"/>
                <a:gd name="T2" fmla="*/ 0 w 3680"/>
                <a:gd name="T3" fmla="*/ 0 h 5144"/>
                <a:gd name="T4" fmla="*/ 0 w 3680"/>
                <a:gd name="T5" fmla="*/ 0 h 5144"/>
                <a:gd name="T6" fmla="*/ 0 w 3680"/>
                <a:gd name="T7" fmla="*/ 0 h 5144"/>
                <a:gd name="T8" fmla="*/ 0 w 3680"/>
                <a:gd name="T9" fmla="*/ 0 h 5144"/>
                <a:gd name="T10" fmla="*/ 0 w 3680"/>
                <a:gd name="T11" fmla="*/ 0 h 5144"/>
                <a:gd name="T12" fmla="*/ 0 w 3680"/>
                <a:gd name="T13" fmla="*/ 0 h 5144"/>
                <a:gd name="T14" fmla="*/ 0 w 3680"/>
                <a:gd name="T15" fmla="*/ 0 h 5144"/>
                <a:gd name="T16" fmla="*/ 0 w 3680"/>
                <a:gd name="T17" fmla="*/ 0 h 5144"/>
                <a:gd name="T18" fmla="*/ 0 w 3680"/>
                <a:gd name="T19" fmla="*/ 0 h 5144"/>
                <a:gd name="T20" fmla="*/ 0 w 3680"/>
                <a:gd name="T21" fmla="*/ 0 h 5144"/>
                <a:gd name="T22" fmla="*/ 0 w 3680"/>
                <a:gd name="T23" fmla="*/ 0 h 5144"/>
                <a:gd name="T24" fmla="*/ 0 w 3680"/>
                <a:gd name="T25" fmla="*/ 0 h 5144"/>
                <a:gd name="T26" fmla="*/ 0 w 3680"/>
                <a:gd name="T27" fmla="*/ 0 h 5144"/>
                <a:gd name="T28" fmla="*/ 0 w 3680"/>
                <a:gd name="T29" fmla="*/ 0 h 5144"/>
                <a:gd name="T30" fmla="*/ 0 w 3680"/>
                <a:gd name="T31" fmla="*/ 0 h 5144"/>
                <a:gd name="T32" fmla="*/ 0 w 3680"/>
                <a:gd name="T33" fmla="*/ 0 h 5144"/>
                <a:gd name="T34" fmla="*/ 0 w 3680"/>
                <a:gd name="T35" fmla="*/ 0 h 5144"/>
                <a:gd name="T36" fmla="*/ 0 w 3680"/>
                <a:gd name="T37" fmla="*/ 0 h 5144"/>
                <a:gd name="T38" fmla="*/ 0 w 3680"/>
                <a:gd name="T39" fmla="*/ 0 h 5144"/>
                <a:gd name="T40" fmla="*/ 0 w 3680"/>
                <a:gd name="T41" fmla="*/ 0 h 5144"/>
                <a:gd name="T42" fmla="*/ 0 w 3680"/>
                <a:gd name="T43" fmla="*/ 0 h 5144"/>
                <a:gd name="T44" fmla="*/ 0 w 3680"/>
                <a:gd name="T45" fmla="*/ 0 h 5144"/>
                <a:gd name="T46" fmla="*/ 0 w 3680"/>
                <a:gd name="T47" fmla="*/ 0 h 5144"/>
                <a:gd name="T48" fmla="*/ 0 w 3680"/>
                <a:gd name="T49" fmla="*/ 0 h 5144"/>
                <a:gd name="T50" fmla="*/ 0 w 3680"/>
                <a:gd name="T51" fmla="*/ 0 h 5144"/>
                <a:gd name="T52" fmla="*/ 0 w 3680"/>
                <a:gd name="T53" fmla="*/ 0 h 5144"/>
                <a:gd name="T54" fmla="*/ 0 w 3680"/>
                <a:gd name="T55" fmla="*/ 0 h 5144"/>
                <a:gd name="T56" fmla="*/ 0 w 3680"/>
                <a:gd name="T57" fmla="*/ 0 h 5144"/>
                <a:gd name="T58" fmla="*/ 0 w 3680"/>
                <a:gd name="T59" fmla="*/ 0 h 5144"/>
                <a:gd name="T60" fmla="*/ 0 w 3680"/>
                <a:gd name="T61" fmla="*/ 0 h 5144"/>
                <a:gd name="T62" fmla="*/ 0 w 3680"/>
                <a:gd name="T63" fmla="*/ 0 h 5144"/>
                <a:gd name="T64" fmla="*/ 0 w 3680"/>
                <a:gd name="T65" fmla="*/ 0 h 5144"/>
                <a:gd name="T66" fmla="*/ 0 w 3680"/>
                <a:gd name="T67" fmla="*/ 0 h 5144"/>
                <a:gd name="T68" fmla="*/ 0 w 3680"/>
                <a:gd name="T69" fmla="*/ 0 h 5144"/>
                <a:gd name="T70" fmla="*/ 0 w 3680"/>
                <a:gd name="T71" fmla="*/ 0 h 5144"/>
                <a:gd name="T72" fmla="*/ 0 w 3680"/>
                <a:gd name="T73" fmla="*/ 0 h 5144"/>
                <a:gd name="T74" fmla="*/ 0 w 3680"/>
                <a:gd name="T75" fmla="*/ 0 h 5144"/>
                <a:gd name="T76" fmla="*/ 0 w 3680"/>
                <a:gd name="T77" fmla="*/ 0 h 5144"/>
                <a:gd name="T78" fmla="*/ 0 w 3680"/>
                <a:gd name="T79" fmla="*/ 0 h 5144"/>
                <a:gd name="T80" fmla="*/ 0 w 3680"/>
                <a:gd name="T81" fmla="*/ 0 h 5144"/>
                <a:gd name="T82" fmla="*/ 0 w 3680"/>
                <a:gd name="T83" fmla="*/ 0 h 5144"/>
                <a:gd name="T84" fmla="*/ 0 w 3680"/>
                <a:gd name="T85" fmla="*/ 0 h 5144"/>
                <a:gd name="T86" fmla="*/ 0 w 3680"/>
                <a:gd name="T87" fmla="*/ 0 h 5144"/>
                <a:gd name="T88" fmla="*/ 0 w 3680"/>
                <a:gd name="T89" fmla="*/ 0 h 5144"/>
                <a:gd name="T90" fmla="*/ 0 w 3680"/>
                <a:gd name="T91" fmla="*/ 0 h 5144"/>
                <a:gd name="T92" fmla="*/ 0 w 3680"/>
                <a:gd name="T93" fmla="*/ 0 h 5144"/>
                <a:gd name="T94" fmla="*/ 0 w 3680"/>
                <a:gd name="T95" fmla="*/ 0 h 5144"/>
                <a:gd name="T96" fmla="*/ 0 w 3680"/>
                <a:gd name="T97" fmla="*/ 0 h 5144"/>
                <a:gd name="T98" fmla="*/ 0 w 3680"/>
                <a:gd name="T99" fmla="*/ 0 h 5144"/>
                <a:gd name="T100" fmla="*/ 0 w 3680"/>
                <a:gd name="T101" fmla="*/ 0 h 5144"/>
                <a:gd name="T102" fmla="*/ 0 w 3680"/>
                <a:gd name="T103" fmla="*/ 0 h 5144"/>
                <a:gd name="T104" fmla="*/ 0 w 3680"/>
                <a:gd name="T105" fmla="*/ 0 h 5144"/>
                <a:gd name="T106" fmla="*/ 0 w 3680"/>
                <a:gd name="T107" fmla="*/ 0 h 5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80"/>
                <a:gd name="T163" fmla="*/ 0 h 5144"/>
                <a:gd name="T164" fmla="*/ 3680 w 3680"/>
                <a:gd name="T165" fmla="*/ 5144 h 51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80" h="5144">
                  <a:moveTo>
                    <a:pt x="3198" y="5144"/>
                  </a:moveTo>
                  <a:lnTo>
                    <a:pt x="3119" y="5126"/>
                  </a:lnTo>
                  <a:lnTo>
                    <a:pt x="3101" y="5113"/>
                  </a:lnTo>
                  <a:lnTo>
                    <a:pt x="3083" y="5098"/>
                  </a:lnTo>
                  <a:lnTo>
                    <a:pt x="3067" y="5083"/>
                  </a:lnTo>
                  <a:lnTo>
                    <a:pt x="3052" y="5066"/>
                  </a:lnTo>
                  <a:lnTo>
                    <a:pt x="3037" y="5047"/>
                  </a:lnTo>
                  <a:lnTo>
                    <a:pt x="3023" y="5028"/>
                  </a:lnTo>
                  <a:lnTo>
                    <a:pt x="3010" y="5008"/>
                  </a:lnTo>
                  <a:lnTo>
                    <a:pt x="2997" y="4989"/>
                  </a:lnTo>
                  <a:lnTo>
                    <a:pt x="2984" y="4969"/>
                  </a:lnTo>
                  <a:lnTo>
                    <a:pt x="2971" y="4948"/>
                  </a:lnTo>
                  <a:lnTo>
                    <a:pt x="2959" y="4927"/>
                  </a:lnTo>
                  <a:lnTo>
                    <a:pt x="2946" y="4907"/>
                  </a:lnTo>
                  <a:lnTo>
                    <a:pt x="2933" y="4887"/>
                  </a:lnTo>
                  <a:lnTo>
                    <a:pt x="2919" y="4867"/>
                  </a:lnTo>
                  <a:lnTo>
                    <a:pt x="2905" y="4849"/>
                  </a:lnTo>
                  <a:lnTo>
                    <a:pt x="2891" y="4831"/>
                  </a:lnTo>
                  <a:lnTo>
                    <a:pt x="2851" y="4768"/>
                  </a:lnTo>
                  <a:lnTo>
                    <a:pt x="2584" y="4215"/>
                  </a:lnTo>
                  <a:lnTo>
                    <a:pt x="2552" y="4170"/>
                  </a:lnTo>
                  <a:lnTo>
                    <a:pt x="2395" y="3922"/>
                  </a:lnTo>
                  <a:lnTo>
                    <a:pt x="2316" y="3765"/>
                  </a:lnTo>
                  <a:lnTo>
                    <a:pt x="2293" y="3719"/>
                  </a:lnTo>
                  <a:lnTo>
                    <a:pt x="2284" y="3691"/>
                  </a:lnTo>
                  <a:lnTo>
                    <a:pt x="2254" y="3637"/>
                  </a:lnTo>
                  <a:lnTo>
                    <a:pt x="2134" y="3416"/>
                  </a:lnTo>
                  <a:lnTo>
                    <a:pt x="2127" y="3399"/>
                  </a:lnTo>
                  <a:lnTo>
                    <a:pt x="2072" y="3379"/>
                  </a:lnTo>
                  <a:lnTo>
                    <a:pt x="1939" y="3279"/>
                  </a:lnTo>
                  <a:lnTo>
                    <a:pt x="1718" y="2939"/>
                  </a:lnTo>
                  <a:lnTo>
                    <a:pt x="1638" y="2819"/>
                  </a:lnTo>
                  <a:lnTo>
                    <a:pt x="1632" y="2801"/>
                  </a:lnTo>
                  <a:lnTo>
                    <a:pt x="1520" y="2931"/>
                  </a:lnTo>
                  <a:lnTo>
                    <a:pt x="1520" y="2966"/>
                  </a:lnTo>
                  <a:lnTo>
                    <a:pt x="1497" y="2966"/>
                  </a:lnTo>
                  <a:lnTo>
                    <a:pt x="1473" y="3003"/>
                  </a:lnTo>
                  <a:lnTo>
                    <a:pt x="1434" y="3058"/>
                  </a:lnTo>
                  <a:lnTo>
                    <a:pt x="1205" y="3335"/>
                  </a:lnTo>
                  <a:lnTo>
                    <a:pt x="1072" y="3516"/>
                  </a:lnTo>
                  <a:lnTo>
                    <a:pt x="1040" y="3554"/>
                  </a:lnTo>
                  <a:lnTo>
                    <a:pt x="962" y="3610"/>
                  </a:lnTo>
                  <a:lnTo>
                    <a:pt x="826" y="3765"/>
                  </a:lnTo>
                  <a:lnTo>
                    <a:pt x="796" y="3785"/>
                  </a:lnTo>
                  <a:lnTo>
                    <a:pt x="749" y="3794"/>
                  </a:lnTo>
                  <a:lnTo>
                    <a:pt x="669" y="3904"/>
                  </a:lnTo>
                  <a:lnTo>
                    <a:pt x="433" y="4207"/>
                  </a:lnTo>
                  <a:lnTo>
                    <a:pt x="369" y="4198"/>
                  </a:lnTo>
                  <a:lnTo>
                    <a:pt x="244" y="4335"/>
                  </a:lnTo>
                  <a:lnTo>
                    <a:pt x="228" y="4345"/>
                  </a:lnTo>
                  <a:lnTo>
                    <a:pt x="213" y="4353"/>
                  </a:lnTo>
                  <a:lnTo>
                    <a:pt x="165" y="4318"/>
                  </a:lnTo>
                  <a:lnTo>
                    <a:pt x="165" y="4270"/>
                  </a:lnTo>
                  <a:lnTo>
                    <a:pt x="181" y="4243"/>
                  </a:lnTo>
                  <a:lnTo>
                    <a:pt x="268" y="4132"/>
                  </a:lnTo>
                  <a:lnTo>
                    <a:pt x="228" y="4180"/>
                  </a:lnTo>
                  <a:lnTo>
                    <a:pt x="174" y="4160"/>
                  </a:lnTo>
                  <a:lnTo>
                    <a:pt x="165" y="4132"/>
                  </a:lnTo>
                  <a:lnTo>
                    <a:pt x="189" y="4041"/>
                  </a:lnTo>
                  <a:lnTo>
                    <a:pt x="103" y="3977"/>
                  </a:lnTo>
                  <a:lnTo>
                    <a:pt x="94" y="3949"/>
                  </a:lnTo>
                  <a:lnTo>
                    <a:pt x="181" y="3757"/>
                  </a:lnTo>
                  <a:lnTo>
                    <a:pt x="47" y="3912"/>
                  </a:lnTo>
                  <a:lnTo>
                    <a:pt x="0" y="3885"/>
                  </a:lnTo>
                  <a:lnTo>
                    <a:pt x="63" y="3710"/>
                  </a:lnTo>
                  <a:lnTo>
                    <a:pt x="56" y="3691"/>
                  </a:lnTo>
                  <a:lnTo>
                    <a:pt x="56" y="3655"/>
                  </a:lnTo>
                  <a:lnTo>
                    <a:pt x="94" y="3554"/>
                  </a:lnTo>
                  <a:lnTo>
                    <a:pt x="174" y="3416"/>
                  </a:lnTo>
                  <a:lnTo>
                    <a:pt x="339" y="3206"/>
                  </a:lnTo>
                  <a:lnTo>
                    <a:pt x="472" y="3041"/>
                  </a:lnTo>
                  <a:lnTo>
                    <a:pt x="1245" y="2177"/>
                  </a:lnTo>
                  <a:lnTo>
                    <a:pt x="1119" y="1937"/>
                  </a:lnTo>
                  <a:lnTo>
                    <a:pt x="969" y="1644"/>
                  </a:lnTo>
                  <a:lnTo>
                    <a:pt x="945" y="1598"/>
                  </a:lnTo>
                  <a:lnTo>
                    <a:pt x="897" y="1479"/>
                  </a:lnTo>
                  <a:lnTo>
                    <a:pt x="867" y="1432"/>
                  </a:lnTo>
                  <a:lnTo>
                    <a:pt x="843" y="1359"/>
                  </a:lnTo>
                  <a:lnTo>
                    <a:pt x="811" y="1314"/>
                  </a:lnTo>
                  <a:lnTo>
                    <a:pt x="772" y="1194"/>
                  </a:lnTo>
                  <a:lnTo>
                    <a:pt x="622" y="761"/>
                  </a:lnTo>
                  <a:lnTo>
                    <a:pt x="590" y="716"/>
                  </a:lnTo>
                  <a:lnTo>
                    <a:pt x="590" y="652"/>
                  </a:lnTo>
                  <a:lnTo>
                    <a:pt x="567" y="616"/>
                  </a:lnTo>
                  <a:lnTo>
                    <a:pt x="558" y="596"/>
                  </a:lnTo>
                  <a:lnTo>
                    <a:pt x="558" y="569"/>
                  </a:lnTo>
                  <a:lnTo>
                    <a:pt x="749" y="633"/>
                  </a:lnTo>
                  <a:lnTo>
                    <a:pt x="826" y="624"/>
                  </a:lnTo>
                  <a:lnTo>
                    <a:pt x="843" y="578"/>
                  </a:lnTo>
                  <a:lnTo>
                    <a:pt x="787" y="478"/>
                  </a:lnTo>
                  <a:lnTo>
                    <a:pt x="914" y="450"/>
                  </a:lnTo>
                  <a:lnTo>
                    <a:pt x="906" y="395"/>
                  </a:lnTo>
                  <a:lnTo>
                    <a:pt x="843" y="248"/>
                  </a:lnTo>
                  <a:lnTo>
                    <a:pt x="835" y="183"/>
                  </a:lnTo>
                  <a:lnTo>
                    <a:pt x="1009" y="211"/>
                  </a:lnTo>
                  <a:lnTo>
                    <a:pt x="986" y="36"/>
                  </a:lnTo>
                  <a:lnTo>
                    <a:pt x="1001" y="8"/>
                  </a:lnTo>
                  <a:lnTo>
                    <a:pt x="1095" y="28"/>
                  </a:lnTo>
                  <a:lnTo>
                    <a:pt x="1122" y="49"/>
                  </a:lnTo>
                  <a:lnTo>
                    <a:pt x="1147" y="72"/>
                  </a:lnTo>
                  <a:lnTo>
                    <a:pt x="1171" y="98"/>
                  </a:lnTo>
                  <a:lnTo>
                    <a:pt x="1193" y="123"/>
                  </a:lnTo>
                  <a:lnTo>
                    <a:pt x="1214" y="151"/>
                  </a:lnTo>
                  <a:lnTo>
                    <a:pt x="1235" y="180"/>
                  </a:lnTo>
                  <a:lnTo>
                    <a:pt x="1254" y="210"/>
                  </a:lnTo>
                  <a:lnTo>
                    <a:pt x="1273" y="240"/>
                  </a:lnTo>
                  <a:lnTo>
                    <a:pt x="1291" y="270"/>
                  </a:lnTo>
                  <a:lnTo>
                    <a:pt x="1309" y="302"/>
                  </a:lnTo>
                  <a:lnTo>
                    <a:pt x="1327" y="333"/>
                  </a:lnTo>
                  <a:lnTo>
                    <a:pt x="1346" y="365"/>
                  </a:lnTo>
                  <a:lnTo>
                    <a:pt x="1364" y="395"/>
                  </a:lnTo>
                  <a:lnTo>
                    <a:pt x="1384" y="427"/>
                  </a:lnTo>
                  <a:lnTo>
                    <a:pt x="1404" y="457"/>
                  </a:lnTo>
                  <a:lnTo>
                    <a:pt x="1426" y="486"/>
                  </a:lnTo>
                  <a:lnTo>
                    <a:pt x="1513" y="624"/>
                  </a:lnTo>
                  <a:lnTo>
                    <a:pt x="1662" y="891"/>
                  </a:lnTo>
                  <a:lnTo>
                    <a:pt x="1773" y="1056"/>
                  </a:lnTo>
                  <a:lnTo>
                    <a:pt x="1773" y="1074"/>
                  </a:lnTo>
                  <a:lnTo>
                    <a:pt x="1954" y="1387"/>
                  </a:lnTo>
                  <a:lnTo>
                    <a:pt x="1969" y="1415"/>
                  </a:lnTo>
                  <a:lnTo>
                    <a:pt x="2119" y="1258"/>
                  </a:lnTo>
                  <a:lnTo>
                    <a:pt x="2301" y="1083"/>
                  </a:lnTo>
                  <a:lnTo>
                    <a:pt x="2395" y="1009"/>
                  </a:lnTo>
                  <a:lnTo>
                    <a:pt x="2434" y="1002"/>
                  </a:lnTo>
                  <a:lnTo>
                    <a:pt x="2450" y="946"/>
                  </a:lnTo>
                  <a:lnTo>
                    <a:pt x="2497" y="927"/>
                  </a:lnTo>
                  <a:lnTo>
                    <a:pt x="3001" y="386"/>
                  </a:lnTo>
                  <a:lnTo>
                    <a:pt x="3033" y="340"/>
                  </a:lnTo>
                  <a:lnTo>
                    <a:pt x="3356" y="45"/>
                  </a:lnTo>
                  <a:lnTo>
                    <a:pt x="3341" y="183"/>
                  </a:lnTo>
                  <a:lnTo>
                    <a:pt x="3514" y="8"/>
                  </a:lnTo>
                  <a:lnTo>
                    <a:pt x="3545" y="0"/>
                  </a:lnTo>
                  <a:lnTo>
                    <a:pt x="3530" y="128"/>
                  </a:lnTo>
                  <a:lnTo>
                    <a:pt x="3553" y="128"/>
                  </a:lnTo>
                  <a:lnTo>
                    <a:pt x="3530" y="275"/>
                  </a:lnTo>
                  <a:lnTo>
                    <a:pt x="3553" y="348"/>
                  </a:lnTo>
                  <a:lnTo>
                    <a:pt x="3680" y="266"/>
                  </a:lnTo>
                  <a:lnTo>
                    <a:pt x="3656" y="386"/>
                  </a:lnTo>
                  <a:lnTo>
                    <a:pt x="3648" y="441"/>
                  </a:lnTo>
                  <a:lnTo>
                    <a:pt x="3585" y="513"/>
                  </a:lnTo>
                  <a:lnTo>
                    <a:pt x="3553" y="541"/>
                  </a:lnTo>
                  <a:lnTo>
                    <a:pt x="3521" y="725"/>
                  </a:lnTo>
                  <a:lnTo>
                    <a:pt x="3278" y="964"/>
                  </a:lnTo>
                  <a:lnTo>
                    <a:pt x="3258" y="997"/>
                  </a:lnTo>
                  <a:lnTo>
                    <a:pt x="3237" y="1027"/>
                  </a:lnTo>
                  <a:lnTo>
                    <a:pt x="3215" y="1058"/>
                  </a:lnTo>
                  <a:lnTo>
                    <a:pt x="3193" y="1088"/>
                  </a:lnTo>
                  <a:lnTo>
                    <a:pt x="3169" y="1117"/>
                  </a:lnTo>
                  <a:lnTo>
                    <a:pt x="3145" y="1145"/>
                  </a:lnTo>
                  <a:lnTo>
                    <a:pt x="3121" y="1173"/>
                  </a:lnTo>
                  <a:lnTo>
                    <a:pt x="3096" y="1201"/>
                  </a:lnTo>
                  <a:lnTo>
                    <a:pt x="3071" y="1228"/>
                  </a:lnTo>
                  <a:lnTo>
                    <a:pt x="3045" y="1256"/>
                  </a:lnTo>
                  <a:lnTo>
                    <a:pt x="3019" y="1283"/>
                  </a:lnTo>
                  <a:lnTo>
                    <a:pt x="2994" y="1311"/>
                  </a:lnTo>
                  <a:lnTo>
                    <a:pt x="2968" y="1338"/>
                  </a:lnTo>
                  <a:lnTo>
                    <a:pt x="2942" y="1366"/>
                  </a:lnTo>
                  <a:lnTo>
                    <a:pt x="2916" y="1395"/>
                  </a:lnTo>
                  <a:lnTo>
                    <a:pt x="2891" y="1424"/>
                  </a:lnTo>
                  <a:lnTo>
                    <a:pt x="2568" y="1745"/>
                  </a:lnTo>
                  <a:lnTo>
                    <a:pt x="2520" y="1799"/>
                  </a:lnTo>
                  <a:lnTo>
                    <a:pt x="2497" y="1799"/>
                  </a:lnTo>
                  <a:lnTo>
                    <a:pt x="2316" y="2040"/>
                  </a:lnTo>
                  <a:lnTo>
                    <a:pt x="2245" y="2103"/>
                  </a:lnTo>
                  <a:lnTo>
                    <a:pt x="2269" y="2149"/>
                  </a:lnTo>
                  <a:lnTo>
                    <a:pt x="2355" y="2250"/>
                  </a:lnTo>
                  <a:lnTo>
                    <a:pt x="2552" y="2498"/>
                  </a:lnTo>
                  <a:lnTo>
                    <a:pt x="2537" y="2536"/>
                  </a:lnTo>
                  <a:lnTo>
                    <a:pt x="2537" y="2553"/>
                  </a:lnTo>
                  <a:lnTo>
                    <a:pt x="2670" y="2773"/>
                  </a:lnTo>
                  <a:lnTo>
                    <a:pt x="2702" y="2819"/>
                  </a:lnTo>
                  <a:lnTo>
                    <a:pt x="2709" y="2839"/>
                  </a:lnTo>
                  <a:lnTo>
                    <a:pt x="2741" y="2894"/>
                  </a:lnTo>
                  <a:lnTo>
                    <a:pt x="2780" y="2994"/>
                  </a:lnTo>
                  <a:lnTo>
                    <a:pt x="2820" y="3031"/>
                  </a:lnTo>
                  <a:lnTo>
                    <a:pt x="2859" y="3086"/>
                  </a:lnTo>
                  <a:lnTo>
                    <a:pt x="2875" y="3151"/>
                  </a:lnTo>
                  <a:lnTo>
                    <a:pt x="3001" y="3352"/>
                  </a:lnTo>
                  <a:lnTo>
                    <a:pt x="3245" y="3747"/>
                  </a:lnTo>
                  <a:lnTo>
                    <a:pt x="3420" y="3995"/>
                  </a:lnTo>
                  <a:lnTo>
                    <a:pt x="3396" y="4041"/>
                  </a:lnTo>
                  <a:lnTo>
                    <a:pt x="3333" y="4050"/>
                  </a:lnTo>
                  <a:lnTo>
                    <a:pt x="3326" y="4078"/>
                  </a:lnTo>
                  <a:lnTo>
                    <a:pt x="3356" y="4097"/>
                  </a:lnTo>
                  <a:lnTo>
                    <a:pt x="3365" y="4115"/>
                  </a:lnTo>
                  <a:lnTo>
                    <a:pt x="3349" y="4152"/>
                  </a:lnTo>
                  <a:lnTo>
                    <a:pt x="3190" y="4132"/>
                  </a:lnTo>
                  <a:lnTo>
                    <a:pt x="3057" y="3932"/>
                  </a:lnTo>
                  <a:lnTo>
                    <a:pt x="3001" y="3849"/>
                  </a:lnTo>
                  <a:lnTo>
                    <a:pt x="3018" y="3877"/>
                  </a:lnTo>
                  <a:lnTo>
                    <a:pt x="3048" y="3932"/>
                  </a:lnTo>
                  <a:lnTo>
                    <a:pt x="3057" y="3977"/>
                  </a:lnTo>
                  <a:lnTo>
                    <a:pt x="3095" y="4015"/>
                  </a:lnTo>
                  <a:lnTo>
                    <a:pt x="3136" y="4106"/>
                  </a:lnTo>
                  <a:lnTo>
                    <a:pt x="3262" y="4318"/>
                  </a:lnTo>
                  <a:lnTo>
                    <a:pt x="3262" y="4345"/>
                  </a:lnTo>
                  <a:lnTo>
                    <a:pt x="3159" y="4390"/>
                  </a:lnTo>
                  <a:lnTo>
                    <a:pt x="3146" y="4398"/>
                  </a:lnTo>
                  <a:lnTo>
                    <a:pt x="3133" y="4403"/>
                  </a:lnTo>
                  <a:lnTo>
                    <a:pt x="3120" y="4408"/>
                  </a:lnTo>
                  <a:lnTo>
                    <a:pt x="3107" y="4410"/>
                  </a:lnTo>
                  <a:lnTo>
                    <a:pt x="3094" y="4410"/>
                  </a:lnTo>
                  <a:lnTo>
                    <a:pt x="3082" y="4410"/>
                  </a:lnTo>
                  <a:lnTo>
                    <a:pt x="3069" y="4408"/>
                  </a:lnTo>
                  <a:lnTo>
                    <a:pt x="3057" y="4404"/>
                  </a:lnTo>
                  <a:lnTo>
                    <a:pt x="3044" y="4399"/>
                  </a:lnTo>
                  <a:lnTo>
                    <a:pt x="3031" y="4392"/>
                  </a:lnTo>
                  <a:lnTo>
                    <a:pt x="3019" y="4385"/>
                  </a:lnTo>
                  <a:lnTo>
                    <a:pt x="3006" y="4377"/>
                  </a:lnTo>
                  <a:lnTo>
                    <a:pt x="2993" y="4368"/>
                  </a:lnTo>
                  <a:lnTo>
                    <a:pt x="2980" y="4357"/>
                  </a:lnTo>
                  <a:lnTo>
                    <a:pt x="2967" y="4347"/>
                  </a:lnTo>
                  <a:lnTo>
                    <a:pt x="2954" y="4335"/>
                  </a:lnTo>
                  <a:lnTo>
                    <a:pt x="2962" y="4373"/>
                  </a:lnTo>
                  <a:lnTo>
                    <a:pt x="3112" y="4676"/>
                  </a:lnTo>
                  <a:lnTo>
                    <a:pt x="3080" y="4683"/>
                  </a:lnTo>
                  <a:lnTo>
                    <a:pt x="3018" y="4676"/>
                  </a:lnTo>
                  <a:lnTo>
                    <a:pt x="3237" y="5134"/>
                  </a:lnTo>
                  <a:lnTo>
                    <a:pt x="3198" y="5144"/>
                  </a:lnTo>
                  <a:close/>
                </a:path>
              </a:pathLst>
            </a:custGeom>
            <a:solidFill>
              <a:srgbClr val="FF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5367" name="AutoShape 78"/>
          <p:cNvSpPr>
            <a:spLocks noChangeArrowheads="1"/>
          </p:cNvSpPr>
          <p:nvPr/>
        </p:nvSpPr>
        <p:spPr bwMode="auto">
          <a:xfrm>
            <a:off x="970740" y="2833252"/>
            <a:ext cx="900113" cy="576262"/>
          </a:xfrm>
          <a:prstGeom prst="rightArrow">
            <a:avLst>
              <a:gd name="adj1" fmla="val 36639"/>
              <a:gd name="adj2" fmla="val 45941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200" b="1">
                <a:solidFill>
                  <a:srgbClr val="FFFFFF"/>
                </a:solidFill>
                <a:latin typeface="Arial" charset="0"/>
              </a:rPr>
              <a:t>Links</a:t>
            </a:r>
          </a:p>
        </p:txBody>
      </p:sp>
      <p:sp>
        <p:nvSpPr>
          <p:cNvPr id="15368" name="AutoShape 79"/>
          <p:cNvSpPr>
            <a:spLocks noChangeArrowheads="1"/>
          </p:cNvSpPr>
          <p:nvPr/>
        </p:nvSpPr>
        <p:spPr bwMode="auto">
          <a:xfrm>
            <a:off x="2189940" y="2899927"/>
            <a:ext cx="865188" cy="431800"/>
          </a:xfrm>
          <a:prstGeom prst="leftArrow">
            <a:avLst>
              <a:gd name="adj1" fmla="val 50000"/>
              <a:gd name="adj2" fmla="val 50092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200" b="1">
                <a:solidFill>
                  <a:srgbClr val="FFFFFF"/>
                </a:solidFill>
                <a:latin typeface="Arial" charset="0"/>
              </a:rPr>
              <a:t>Rechts</a:t>
            </a:r>
          </a:p>
        </p:txBody>
      </p:sp>
      <p:sp>
        <p:nvSpPr>
          <p:cNvPr id="15369" name="AutoShape 80"/>
          <p:cNvSpPr>
            <a:spLocks noChangeArrowheads="1"/>
          </p:cNvSpPr>
          <p:nvPr/>
        </p:nvSpPr>
        <p:spPr bwMode="auto">
          <a:xfrm>
            <a:off x="1818722" y="3373969"/>
            <a:ext cx="438150" cy="714375"/>
          </a:xfrm>
          <a:prstGeom prst="upArrow">
            <a:avLst>
              <a:gd name="adj1" fmla="val 50000"/>
              <a:gd name="adj2" fmla="val 40761"/>
            </a:avLst>
          </a:prstGeom>
          <a:solidFill>
            <a:srgbClr val="FF66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200" b="1" dirty="0">
                <a:solidFill>
                  <a:srgbClr val="FFFFFF"/>
                </a:solidFill>
                <a:latin typeface="Arial" charset="0"/>
              </a:rPr>
              <a:t>Vorne</a:t>
            </a:r>
          </a:p>
        </p:txBody>
      </p:sp>
    </p:spTree>
    <p:extLst>
      <p:ext uri="{BB962C8B-B14F-4D97-AF65-F5344CB8AC3E}">
        <p14:creationId xmlns:p14="http://schemas.microsoft.com/office/powerpoint/2010/main" val="9779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utoUpdateAnimBg="0"/>
      <p:bldP spid="51205" grpId="0" autoUpdateAnimBg="0"/>
    </p:bldLst>
  </p:timing>
</p:sld>
</file>

<file path=ppt/theme/theme1.xml><?xml version="1.0" encoding="utf-8"?>
<a:theme xmlns:a="http://schemas.openxmlformats.org/drawingml/2006/main" name="NETZOÖ_Vorlage">
  <a:themeElements>
    <a:clrScheme name="Energie AG 2012">
      <a:dk1>
        <a:srgbClr val="003E55"/>
      </a:dk1>
      <a:lt1>
        <a:sysClr val="window" lastClr="FFFFFF"/>
      </a:lt1>
      <a:dk2>
        <a:srgbClr val="005472"/>
      </a:dk2>
      <a:lt2>
        <a:srgbClr val="FFFFFF"/>
      </a:lt2>
      <a:accent1>
        <a:srgbClr val="4CA9C1"/>
      </a:accent1>
      <a:accent2>
        <a:srgbClr val="006989"/>
      </a:accent2>
      <a:accent3>
        <a:srgbClr val="D0E8F0"/>
      </a:accent3>
      <a:accent4>
        <a:srgbClr val="22A9C0"/>
      </a:accent4>
      <a:accent5>
        <a:srgbClr val="CDF1F7"/>
      </a:accent5>
      <a:accent6>
        <a:srgbClr val="FF9933"/>
      </a:accent6>
      <a:hlink>
        <a:srgbClr val="4CA9C1"/>
      </a:hlink>
      <a:folHlink>
        <a:srgbClr val="00698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63500" sx="104000" sy="104000" algn="ctr" rotWithShape="0">
            <a:schemeClr val="bg1">
              <a:lumMod val="95000"/>
            </a:schemeClr>
          </a:outerShdw>
        </a:effectLst>
      </a:spPr>
      <a:bodyPr rtlCol="0" anchor="ctr"/>
      <a:lstStyle>
        <a:defPPr algn="ctr">
          <a:defRPr dirty="0" err="1" smtClean="0">
            <a:solidFill>
              <a:srgbClr val="003E55"/>
            </a:solidFill>
            <a:latin typeface="Verdana" pitchFamily="34" charset="0"/>
            <a:ea typeface="Verdana" pitchFamily="34" charset="0"/>
            <a:cs typeface="Verdana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NETZOÖ_Vorlage</Template>
  <TotalTime>0</TotalTime>
  <Words>849</Words>
  <Application>Microsoft Office PowerPoint</Application>
  <PresentationFormat>Bildschirmpräsentation (4:3)</PresentationFormat>
  <Paragraphs>330</Paragraphs>
  <Slides>30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NETZOÖ_Vorlage</vt:lpstr>
      <vt:lpstr>CorelDRAW</vt:lpstr>
      <vt:lpstr>PowerPoint-Präsentation</vt:lpstr>
      <vt:lpstr> die Service-Center  Oberösterreichisches Erdgas-Leitungsnetz</vt:lpstr>
      <vt:lpstr> Gasgewinnung          und Gastransport</vt:lpstr>
      <vt:lpstr>PowerPoint-Präsentation</vt:lpstr>
      <vt:lpstr> der Aufbau        einer Gasversorgung</vt:lpstr>
      <vt:lpstr>PowerPoint-Präsentation</vt:lpstr>
      <vt:lpstr>  Schieberstation für die Steuerung des Gasflusses</vt:lpstr>
      <vt:lpstr>  die Reduzierstation für die Druckreduzierung</vt:lpstr>
      <vt:lpstr> Vermarkung von Erdgasleitungen</vt:lpstr>
      <vt:lpstr>  Hausanschluss innenliegend</vt:lpstr>
      <vt:lpstr>  Hausanschluss außenliegend</vt:lpstr>
      <vt:lpstr> Erdgas und seine Eigenschaften</vt:lpstr>
      <vt:lpstr> die Gefahrengrenzen und                  Gefahrenquellen von Erdgas</vt:lpstr>
      <vt:lpstr>PowerPoint-Präsentation</vt:lpstr>
      <vt:lpstr> die sicherheitstechnische          Maßnahmen der Netz Oberösterreich GmbH</vt:lpstr>
      <vt:lpstr> Leitfaden bei Gasgeruch oder  Brand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die  Verständigung des Bereitschaftsdienstes</vt:lpstr>
      <vt:lpstr> der  Aufbau des Bereitschaftsdienstes</vt:lpstr>
      <vt:lpstr>PowerPoint-Präsentation</vt:lpstr>
      <vt:lpstr>PowerPoint-Präsentation</vt:lpstr>
      <vt:lpstr>Einspeisung von           Ökostrom oder Biogas</vt:lpstr>
      <vt:lpstr> Aufbau einer Biogasanlage  </vt:lpstr>
      <vt:lpstr> Erdgasauto</vt:lpstr>
      <vt:lpstr>  Erdgastankstelle </vt:lpstr>
    </vt:vector>
  </TitlesOfParts>
  <Company>Energie AG Oberösterreich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Wintersteiger Herbert</dc:creator>
  <cp:lastModifiedBy>Hofinger Christian</cp:lastModifiedBy>
  <cp:revision>40</cp:revision>
  <cp:lastPrinted>2012-02-08T15:10:06Z</cp:lastPrinted>
  <dcterms:created xsi:type="dcterms:W3CDTF">2015-01-21T11:23:16Z</dcterms:created>
  <dcterms:modified xsi:type="dcterms:W3CDTF">2015-11-18T07:38:48Z</dcterms:modified>
</cp:coreProperties>
</file>